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0"/>
  </p:notesMasterIdLst>
  <p:sldIdLst>
    <p:sldId id="256" r:id="rId2"/>
    <p:sldId id="273" r:id="rId3"/>
    <p:sldId id="257" r:id="rId4"/>
    <p:sldId id="258" r:id="rId5"/>
    <p:sldId id="259" r:id="rId6"/>
    <p:sldId id="274" r:id="rId7"/>
    <p:sldId id="260" r:id="rId8"/>
    <p:sldId id="261" r:id="rId9"/>
    <p:sldId id="264" r:id="rId10"/>
    <p:sldId id="271" r:id="rId11"/>
    <p:sldId id="262" r:id="rId12"/>
    <p:sldId id="272" r:id="rId13"/>
    <p:sldId id="263" r:id="rId14"/>
    <p:sldId id="265" r:id="rId15"/>
    <p:sldId id="266" r:id="rId16"/>
    <p:sldId id="267" r:id="rId17"/>
    <p:sldId id="26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09" autoAdjust="0"/>
    <p:restoredTop sz="81630"/>
  </p:normalViewPr>
  <p:slideViewPr>
    <p:cSldViewPr snapToGrid="0" snapToObjects="1">
      <p:cViewPr varScale="1">
        <p:scale>
          <a:sx n="94" d="100"/>
          <a:sy n="94" d="100"/>
        </p:scale>
        <p:origin x="88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87B59-E5FA-104C-A4CF-2A4718BD6AF6}" type="datetimeFigureOut">
              <a:rPr lang="en-US" smtClean="0"/>
              <a:t>3/10/18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7A125-7CC2-5D4F-B570-46EEE41BEA3C}" type="slidenum">
              <a:rPr lang="en-US" smtClean="0"/>
              <a:t>‹#›</a:t>
            </a:fld>
            <a:endParaRPr lang="en-US"/>
          </a:p>
        </p:txBody>
      </p:sp>
    </p:spTree>
    <p:extLst>
      <p:ext uri="{BB962C8B-B14F-4D97-AF65-F5344CB8AC3E}">
        <p14:creationId xmlns:p14="http://schemas.microsoft.com/office/powerpoint/2010/main" val="1549265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today we are going</a:t>
            </a:r>
            <a:r>
              <a:rPr lang="en-US" baseline="0" dirty="0" smtClean="0"/>
              <a:t> to present our final project, image blending</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a:t>
            </a:fld>
            <a:endParaRPr lang="en-US"/>
          </a:p>
        </p:txBody>
      </p:sp>
    </p:spTree>
    <p:extLst>
      <p:ext uri="{BB962C8B-B14F-4D97-AF65-F5344CB8AC3E}">
        <p14:creationId xmlns:p14="http://schemas.microsoft.com/office/powerpoint/2010/main" val="138279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do </a:t>
            </a:r>
            <a:r>
              <a:rPr lang="en-US" baseline="0" dirty="0" err="1" smtClean="0"/>
              <a:t>poisson</a:t>
            </a:r>
            <a:r>
              <a:rPr lang="en-US" baseline="0" dirty="0" smtClean="0"/>
              <a:t> blending in log domain, we can preserve the contrast in source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12</a:t>
            </a:fld>
            <a:endParaRPr lang="en-US"/>
          </a:p>
        </p:txBody>
      </p:sp>
    </p:spTree>
    <p:extLst>
      <p:ext uri="{BB962C8B-B14F-4D97-AF65-F5344CB8AC3E}">
        <p14:creationId xmlns:p14="http://schemas.microsoft.com/office/powerpoint/2010/main" val="121018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dealing</a:t>
            </a:r>
            <a:r>
              <a:rPr lang="en-US" baseline="0" dirty="0" smtClean="0"/>
              <a:t> with objects with holes and</a:t>
            </a:r>
            <a:r>
              <a:rPr lang="en-US" dirty="0" smtClean="0"/>
              <a:t> want</a:t>
            </a:r>
            <a:r>
              <a:rPr lang="en-US" baseline="0" dirty="0" smtClean="0"/>
              <a:t> to have a transparent effect, mixing gradients is what you need. The way to do it is simple, you just set the target gradient with the maximum gradient of source image and target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13</a:t>
            </a:fld>
            <a:endParaRPr lang="en-US"/>
          </a:p>
        </p:txBody>
      </p:sp>
    </p:spTree>
    <p:extLst>
      <p:ext uri="{BB962C8B-B14F-4D97-AF65-F5344CB8AC3E}">
        <p14:creationId xmlns:p14="http://schemas.microsoft.com/office/powerpoint/2010/main" val="14851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Poisson blending</a:t>
            </a:r>
            <a:r>
              <a:rPr lang="en-US" baseline="0" dirty="0" smtClean="0"/>
              <a:t> can also be used to flatten textures. To do this, we need to do a edge detection first, if an edge is not detected around a pixel, the target gradient is set to 0.</a:t>
            </a:r>
          </a:p>
          <a:p>
            <a:r>
              <a:rPr lang="en-US" baseline="0" dirty="0" smtClean="0"/>
              <a:t>We did a texture flattening in this region, it’s clear to see that the two rows down here is smoother then original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14</a:t>
            </a:fld>
            <a:endParaRPr lang="en-US"/>
          </a:p>
        </p:txBody>
      </p:sp>
    </p:spTree>
    <p:extLst>
      <p:ext uri="{BB962C8B-B14F-4D97-AF65-F5344CB8AC3E}">
        <p14:creationId xmlns:p14="http://schemas.microsoft.com/office/powerpoint/2010/main" val="56974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did the local illumination change. It</a:t>
            </a:r>
            <a:r>
              <a:rPr lang="en-US" baseline="0" dirty="0" smtClean="0"/>
              <a:t> can be used when a portion of an image is under exposed or over exposed.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15</a:t>
            </a:fld>
            <a:endParaRPr lang="en-US"/>
          </a:p>
        </p:txBody>
      </p:sp>
    </p:spTree>
    <p:extLst>
      <p:ext uri="{BB962C8B-B14F-4D97-AF65-F5344CB8AC3E}">
        <p14:creationId xmlns:p14="http://schemas.microsoft.com/office/powerpoint/2010/main" val="1556656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we did with </a:t>
            </a:r>
            <a:r>
              <a:rPr lang="en-US" dirty="0" err="1" smtClean="0"/>
              <a:t>poisson</a:t>
            </a:r>
            <a:r>
              <a:rPr lang="en-US" dirty="0" smtClean="0"/>
              <a:t> blending is local</a:t>
            </a:r>
            <a:r>
              <a:rPr lang="en-US" baseline="0" dirty="0" smtClean="0"/>
              <a:t> color change. The task of only turning a part of an image’s color usually can be performed by precisely selecting an object and then changing the color, but </a:t>
            </a:r>
            <a:r>
              <a:rPr lang="en-US" baseline="0" dirty="0" err="1" smtClean="0"/>
              <a:t>poisson</a:t>
            </a:r>
            <a:r>
              <a:rPr lang="en-US" baseline="0" dirty="0" smtClean="0"/>
              <a:t> blending frees the user from tedium of precise selection.</a:t>
            </a:r>
          </a:p>
          <a:p>
            <a:r>
              <a:rPr lang="en-US" baseline="0" dirty="0" smtClean="0"/>
              <a:t>In this example we can see, we selected a region slightly larger than the tree, but still got nice result from the loose selection.</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16</a:t>
            </a:fld>
            <a:endParaRPr lang="en-US"/>
          </a:p>
        </p:txBody>
      </p:sp>
    </p:spTree>
    <p:extLst>
      <p:ext uri="{BB962C8B-B14F-4D97-AF65-F5344CB8AC3E}">
        <p14:creationId xmlns:p14="http://schemas.microsoft.com/office/powerpoint/2010/main" val="206465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image blending is what you can think of when</a:t>
            </a:r>
            <a:r>
              <a:rPr lang="en-US" baseline="0" dirty="0" smtClean="0"/>
              <a:t> you want to make funny images like put someone’s face on </a:t>
            </a:r>
            <a:r>
              <a:rPr lang="en-US" baseline="0" dirty="0" err="1" smtClean="0"/>
              <a:t>mona</a:t>
            </a:r>
            <a:r>
              <a:rPr lang="en-US" baseline="0" dirty="0" smtClean="0"/>
              <a:t> </a:t>
            </a:r>
            <a:r>
              <a:rPr lang="en-US" baseline="0" dirty="0" err="1" smtClean="0"/>
              <a:t>lisa</a:t>
            </a:r>
            <a:r>
              <a:rPr lang="en-US" baseline="0" dirty="0" smtClean="0"/>
              <a:t>. There are two mostly used image blending algorithms, </a:t>
            </a:r>
            <a:r>
              <a:rPr lang="en-US" baseline="0" dirty="0" err="1" smtClean="0"/>
              <a:t>laplacian</a:t>
            </a:r>
            <a:r>
              <a:rPr lang="en-US" baseline="0" dirty="0" smtClean="0"/>
              <a:t> pyramid blending and </a:t>
            </a:r>
            <a:r>
              <a:rPr lang="en-US" baseline="0" dirty="0" err="1" smtClean="0"/>
              <a:t>poisson</a:t>
            </a:r>
            <a:r>
              <a:rPr lang="en-US" baseline="0" dirty="0" smtClean="0"/>
              <a:t> blending. We implemented both of them, and compared the results</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2</a:t>
            </a:fld>
            <a:endParaRPr lang="en-US"/>
          </a:p>
        </p:txBody>
      </p:sp>
    </p:spTree>
    <p:extLst>
      <p:ext uri="{BB962C8B-B14F-4D97-AF65-F5344CB8AC3E}">
        <p14:creationId xmlns:p14="http://schemas.microsoft.com/office/powerpoint/2010/main" val="180649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Laplacian</a:t>
            </a:r>
            <a:r>
              <a:rPr lang="en-US" baseline="0" dirty="0" smtClean="0"/>
              <a:t> pyramid blending is based on </a:t>
            </a:r>
            <a:r>
              <a:rPr lang="en-US" baseline="0" dirty="0" err="1" smtClean="0"/>
              <a:t>laplacian</a:t>
            </a:r>
            <a:r>
              <a:rPr lang="en-US" baseline="0" dirty="0" smtClean="0"/>
              <a:t> pyramid representation which subsamples an image to reducing resolutions.</a:t>
            </a:r>
          </a:p>
          <a:p>
            <a:r>
              <a:rPr lang="en-US" baseline="0" dirty="0" smtClean="0"/>
              <a:t>So say you have image f0, you first do a </a:t>
            </a:r>
            <a:r>
              <a:rPr lang="en-US" baseline="0" dirty="0" err="1" smtClean="0"/>
              <a:t>gaussian</a:t>
            </a:r>
            <a:r>
              <a:rPr lang="en-US" baseline="0" dirty="0" smtClean="0"/>
              <a:t> blur and then subsample to ½ resolution of f0 to get f1, and you do it repeatedly until get to the </a:t>
            </a:r>
            <a:r>
              <a:rPr lang="en-US" baseline="0" dirty="0" err="1" smtClean="0"/>
              <a:t>minmum</a:t>
            </a:r>
            <a:r>
              <a:rPr lang="en-US" baseline="0" dirty="0" smtClean="0"/>
              <a:t> resolution you can get, this is called </a:t>
            </a:r>
            <a:r>
              <a:rPr lang="en-US" baseline="0" dirty="0" err="1" smtClean="0"/>
              <a:t>gaussian</a:t>
            </a:r>
            <a:r>
              <a:rPr lang="en-US" baseline="0" dirty="0" smtClean="0"/>
              <a:t> pyramid. For </a:t>
            </a:r>
            <a:r>
              <a:rPr lang="en-US" baseline="0" dirty="0" err="1" smtClean="0"/>
              <a:t>laplacian</a:t>
            </a:r>
            <a:r>
              <a:rPr lang="en-US" baseline="0" dirty="0" smtClean="0"/>
              <a:t> pyramid, you just subtract higher </a:t>
            </a:r>
            <a:r>
              <a:rPr lang="en-US" baseline="0" dirty="0" err="1" smtClean="0"/>
              <a:t>gaussian</a:t>
            </a:r>
            <a:r>
              <a:rPr lang="en-US" baseline="0" dirty="0" smtClean="0"/>
              <a:t> pyramid level from current </a:t>
            </a:r>
            <a:r>
              <a:rPr lang="en-US" baseline="0" dirty="0" err="1" smtClean="0"/>
              <a:t>gaussian</a:t>
            </a:r>
            <a:r>
              <a:rPr lang="en-US" baseline="0" dirty="0" smtClean="0"/>
              <a:t> level. And for the last level, just assign it with the </a:t>
            </a:r>
            <a:r>
              <a:rPr lang="en-US" baseline="0" dirty="0" err="1" smtClean="0"/>
              <a:t>gaussian</a:t>
            </a:r>
            <a:r>
              <a:rPr lang="en-US" baseline="0" dirty="0" smtClean="0"/>
              <a:t> pyramid level. Basically, </a:t>
            </a:r>
            <a:r>
              <a:rPr lang="en-US" baseline="0" dirty="0" err="1" smtClean="0"/>
              <a:t>laplacian</a:t>
            </a:r>
            <a:r>
              <a:rPr lang="en-US" baseline="0" dirty="0" smtClean="0"/>
              <a:t> pyramid stores high frequency information.</a:t>
            </a:r>
          </a:p>
          <a:p>
            <a:r>
              <a:rPr lang="en-US" baseline="0" dirty="0" smtClean="0"/>
              <a:t>If you want to recover the image from all the </a:t>
            </a:r>
            <a:r>
              <a:rPr lang="en-US" baseline="0" dirty="0" err="1" smtClean="0"/>
              <a:t>laplacian</a:t>
            </a:r>
            <a:r>
              <a:rPr lang="en-US" baseline="0" dirty="0" smtClean="0"/>
              <a:t> levels, you just add them up.</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4</a:t>
            </a:fld>
            <a:endParaRPr lang="en-US"/>
          </a:p>
        </p:txBody>
      </p:sp>
    </p:spTree>
    <p:extLst>
      <p:ext uri="{BB962C8B-B14F-4D97-AF65-F5344CB8AC3E}">
        <p14:creationId xmlns:p14="http://schemas.microsoft.com/office/powerpoint/2010/main" val="25983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 general</a:t>
            </a:r>
            <a:r>
              <a:rPr lang="en-US" baseline="0" dirty="0" smtClean="0"/>
              <a:t> approach for </a:t>
            </a:r>
            <a:r>
              <a:rPr lang="en-US" baseline="0" dirty="0" err="1" smtClean="0"/>
              <a:t>laplacian</a:t>
            </a:r>
            <a:r>
              <a:rPr lang="en-US" baseline="0" dirty="0" smtClean="0"/>
              <a:t> pyramid blending is first you build two </a:t>
            </a:r>
            <a:r>
              <a:rPr lang="en-US" baseline="0" dirty="0" err="1" smtClean="0"/>
              <a:t>laplacian</a:t>
            </a:r>
            <a:r>
              <a:rPr lang="en-US" baseline="0" dirty="0" smtClean="0"/>
              <a:t> pyramids from source image and target image respectively, then  build a </a:t>
            </a:r>
            <a:r>
              <a:rPr lang="en-US" baseline="0" dirty="0" err="1" smtClean="0"/>
              <a:t>gaussian</a:t>
            </a:r>
            <a:r>
              <a:rPr lang="en-US" baseline="0" dirty="0" smtClean="0"/>
              <a:t> pyramid from mask image, and next you form a combined pyramid from source image and target image using gr as weights. So for every level, you do this calculation. Finally, you collapse the pyramid to get the result.</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5</a:t>
            </a:fld>
            <a:endParaRPr lang="en-US"/>
          </a:p>
        </p:txBody>
      </p:sp>
    </p:spTree>
    <p:extLst>
      <p:ext uri="{BB962C8B-B14F-4D97-AF65-F5344CB8AC3E}">
        <p14:creationId xmlns:p14="http://schemas.microsoft.com/office/powerpoint/2010/main" val="154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is this</a:t>
            </a:r>
            <a:r>
              <a:rPr lang="en-US" baseline="0" dirty="0" smtClean="0"/>
              <a:t> cute dinosaur sitting in the snow of our yard.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6</a:t>
            </a:fld>
            <a:endParaRPr lang="en-US"/>
          </a:p>
        </p:txBody>
      </p:sp>
    </p:spTree>
    <p:extLst>
      <p:ext uri="{BB962C8B-B14F-4D97-AF65-F5344CB8AC3E}">
        <p14:creationId xmlns:p14="http://schemas.microsoft.com/office/powerpoint/2010/main" val="139361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a:t>
            </a:r>
          </a:p>
        </p:txBody>
      </p:sp>
      <p:sp>
        <p:nvSpPr>
          <p:cNvPr id="4" name="Slide Number Placeholder 3"/>
          <p:cNvSpPr>
            <a:spLocks noGrp="1"/>
          </p:cNvSpPr>
          <p:nvPr>
            <p:ph type="sldNum" sz="quarter" idx="10"/>
          </p:nvPr>
        </p:nvSpPr>
        <p:spPr/>
        <p:txBody>
          <a:bodyPr/>
          <a:lstStyle/>
          <a:p>
            <a:fld id="{2D97A125-7CC2-5D4F-B570-46EEE41BEA3C}" type="slidenum">
              <a:rPr lang="en-US" smtClean="0"/>
              <a:t>8</a:t>
            </a:fld>
            <a:endParaRPr lang="en-US"/>
          </a:p>
        </p:txBody>
      </p:sp>
    </p:spTree>
    <p:extLst>
      <p:ext uri="{BB962C8B-B14F-4D97-AF65-F5344CB8AC3E}">
        <p14:creationId xmlns:p14="http://schemas.microsoft.com/office/powerpoint/2010/main" val="153631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9</a:t>
            </a:fld>
            <a:endParaRPr lang="en-US"/>
          </a:p>
        </p:txBody>
      </p:sp>
    </p:spTree>
    <p:extLst>
      <p:ext uri="{BB962C8B-B14F-4D97-AF65-F5344CB8AC3E}">
        <p14:creationId xmlns:p14="http://schemas.microsoft.com/office/powerpoint/2010/main" val="130351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10</a:t>
            </a:fld>
            <a:endParaRPr lang="en-US"/>
          </a:p>
        </p:txBody>
      </p:sp>
    </p:spTree>
    <p:extLst>
      <p:ext uri="{BB962C8B-B14F-4D97-AF65-F5344CB8AC3E}">
        <p14:creationId xmlns:p14="http://schemas.microsoft.com/office/powerpoint/2010/main" val="552014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some results</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11</a:t>
            </a:fld>
            <a:endParaRPr lang="en-US"/>
          </a:p>
        </p:txBody>
      </p:sp>
    </p:spTree>
    <p:extLst>
      <p:ext uri="{BB962C8B-B14F-4D97-AF65-F5344CB8AC3E}">
        <p14:creationId xmlns:p14="http://schemas.microsoft.com/office/powerpoint/2010/main" val="17206376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3/10/18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3/10/18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3/10/18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3/10/18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3/10/18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3/10/18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3/10/18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5" Type="http://schemas.openxmlformats.org/officeDocument/2006/relationships/image" Target="../media/image220.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40.png"/><Relationship Id="rId9" Type="http://schemas.openxmlformats.org/officeDocument/2006/relationships/image" Target="../media/image3.png"/><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hyperlink" Target="http://sepwww.stanford.edu/data/media/public/sep/morgan/texturematch/paper_html/node3.html" TargetMode="External"/><Relationship Id="rId4" Type="http://schemas.openxmlformats.org/officeDocument/2006/relationships/hyperlink" Target="http://eric-yuan.me/poisson-blending/" TargetMode="External"/><Relationship Id="rId5" Type="http://schemas.openxmlformats.org/officeDocument/2006/relationships/hyperlink" Target="http://graphics.cs.cmu.edu/courses/15-463/2005_fall/www/Lectures/Pyramids.pdf" TargetMode="External"/><Relationship Id="rId6" Type="http://schemas.openxmlformats.org/officeDocument/2006/relationships/hyperlink" Target="http://cs.haifa.ac.il/hagit/courses/ip/Lectures/Ip11_MultiscaleRepx4.pdf" TargetMode="External"/><Relationship Id="rId1" Type="http://schemas.openxmlformats.org/officeDocument/2006/relationships/slideLayout" Target="../slideLayouts/slideLayout2.xml"/><Relationship Id="rId2" Type="http://schemas.openxmlformats.org/officeDocument/2006/relationships/hyperlink" Target="https://doi.org/10.1145/1201775.88226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0.png"/><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170.png"/><Relationship Id="rId9" Type="http://schemas.openxmlformats.org/officeDocument/2006/relationships/image" Target="../media/image18.png"/><Relationship Id="rId10"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Image blending</a:t>
            </a:r>
          </a:p>
        </p:txBody>
      </p:sp>
      <p:sp>
        <p:nvSpPr>
          <p:cNvPr id="3" name="Subtitle 2"/>
          <p:cNvSpPr>
            <a:spLocks noGrp="1"/>
          </p:cNvSpPr>
          <p:nvPr>
            <p:ph type="subTitle" idx="1"/>
          </p:nvPr>
        </p:nvSpPr>
        <p:spPr/>
        <p:txBody>
          <a:bodyPr>
            <a:normAutofit/>
          </a:bodyPr>
          <a:lstStyle/>
          <a:p>
            <a:pPr algn="ctr"/>
            <a:r>
              <a:rPr lang="en-US" sz="2400" dirty="0"/>
              <a:t>Annie Dai,  Xinbei Fu</a:t>
            </a:r>
          </a:p>
          <a:p>
            <a:pPr algn="ctr"/>
            <a:r>
              <a:rPr lang="en-US" sz="2400" dirty="0"/>
              <a:t>CS 189 Final Project</a:t>
            </a:r>
          </a:p>
        </p:txBody>
      </p:sp>
    </p:spTree>
    <p:extLst>
      <p:ext uri="{BB962C8B-B14F-4D97-AF65-F5344CB8AC3E}">
        <p14:creationId xmlns:p14="http://schemas.microsoft.com/office/powerpoint/2010/main" val="8220516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380229"/>
            <a:ext cx="2625196" cy="259251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4414106" y="2059869"/>
                <a:ext cx="3663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𝐴</m:t>
                      </m:r>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414106" y="2059869"/>
                <a:ext cx="366319" cy="492443"/>
              </a:xfrm>
              <a:prstGeom prst="rect">
                <a:avLst/>
              </a:prstGeom>
              <a:blipFill rotWithShape="0">
                <a:blip r:embed="rId5"/>
                <a:stretch>
                  <a:fillRect/>
                </a:stretch>
              </a:blipFill>
            </p:spPr>
            <p:txBody>
              <a:bodyPr/>
              <a:lstStyle/>
              <a:p>
                <a:r>
                  <a:rPr lang="en-US">
                    <a:noFill/>
                  </a:rPr>
                  <a:t> </a:t>
                </a:r>
              </a:p>
            </p:txBody>
          </p:sp>
        </mc:Fallback>
      </mc:AlternateContent>
      <p:cxnSp>
        <p:nvCxnSpPr>
          <p:cNvPr id="8" name="Straight Arrow Connector 7"/>
          <p:cNvCxnSpPr/>
          <p:nvPr/>
        </p:nvCxnSpPr>
        <p:spPr>
          <a:xfrm>
            <a:off x="4942614" y="2306090"/>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447577" y="4629844"/>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447577" y="4629844"/>
                <a:ext cx="332848" cy="492443"/>
              </a:xfrm>
              <a:prstGeom prst="rect">
                <a:avLst/>
              </a:prstGeom>
              <a:blipFill rotWithShape="0">
                <a:blip r:embed="rId6"/>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657" y="5095826"/>
            <a:ext cx="1018275" cy="1007668"/>
          </a:xfrm>
          <a:prstGeom prst="rect">
            <a:avLst/>
          </a:prstGeom>
        </p:spPr>
      </p:pic>
      <p:cxnSp>
        <p:nvCxnSpPr>
          <p:cNvPr id="13" name="Straight Arrow Connector 12"/>
          <p:cNvCxnSpPr/>
          <p:nvPr/>
        </p:nvCxnSpPr>
        <p:spPr>
          <a:xfrm>
            <a:off x="5066982" y="4876065"/>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494334" y="4295427"/>
                <a:ext cx="5619261" cy="277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rPr>
                        <m:t>𝑏</m:t>
                      </m:r>
                      <m:d>
                        <m:dPr>
                          <m:begChr m:val="["/>
                          <m:endChr m:val="]"/>
                          <m:ctrlPr>
                            <a:rPr lang="en-US" sz="1600" b="0" i="1" smtClean="0">
                              <a:latin typeface="Cambria Math" charset="0"/>
                            </a:rPr>
                          </m:ctrlPr>
                        </m:dPr>
                        <m:e>
                          <m:r>
                            <a:rPr lang="en-US" sz="1600" b="0" i="1" smtClean="0">
                              <a:latin typeface="Cambria Math" charset="0"/>
                            </a:rPr>
                            <m:t>𝑖</m:t>
                          </m:r>
                        </m:e>
                      </m:d>
                      <m:r>
                        <a:rPr lang="en-US" sz="1600" b="0" i="1" smtClean="0">
                          <a:latin typeface="Cambria Math" charset="0"/>
                        </a:rPr>
                        <m:t>=</m:t>
                      </m:r>
                      <m:r>
                        <a:rPr lang="en-US" sz="1600" b="0" i="1" smtClean="0">
                          <a:latin typeface="Cambria Math" charset="0"/>
                        </a:rPr>
                        <m:t>𝑑𝑖𝑣</m:t>
                      </m:r>
                      <m:d>
                        <m:dPr>
                          <m:ctrlPr>
                            <a:rPr lang="en-US" sz="1600" b="0" i="1" smtClean="0">
                              <a:latin typeface="Cambria Math" charset="0"/>
                            </a:rPr>
                          </m:ctrlPr>
                        </m:dPr>
                        <m:e>
                          <m:r>
                            <a:rPr lang="en-US" sz="1600" b="0" i="1" smtClean="0">
                              <a:latin typeface="Cambria Math" charset="0"/>
                            </a:rPr>
                            <m:t>𝑠𝑜𝑢𝑟𝑐𝑒</m:t>
                          </m:r>
                          <m:d>
                            <m:dPr>
                              <m:ctrlPr>
                                <a:rPr lang="en-US" sz="1600" b="0" i="1" smtClean="0">
                                  <a:latin typeface="Cambria Math" charset="0"/>
                                </a:rPr>
                              </m:ctrlPr>
                            </m:dPr>
                            <m:e>
                              <m:r>
                                <a:rPr lang="en-US" sz="1600" b="0" i="1" smtClean="0">
                                  <a:latin typeface="Cambria Math" charset="0"/>
                                </a:rPr>
                                <m:t>𝑖</m:t>
                              </m:r>
                            </m:e>
                          </m:d>
                        </m:e>
                      </m:d>
                      <m:r>
                        <a:rPr lang="en-US" sz="1600" b="0" i="1" smtClean="0">
                          <a:latin typeface="Cambria Math" charset="0"/>
                        </a:rPr>
                        <m:t>+</m:t>
                      </m:r>
                      <m:r>
                        <a:rPr lang="en-US" sz="1600" b="0" i="1" smtClean="0">
                          <a:latin typeface="Cambria Math" charset="0"/>
                        </a:rPr>
                        <m:t>𝑁𝑒𝑖𝑔h𝑏𝑜𝑟𝑂𝑛𝐵𝑜𝑢𝑛𝑑𝑎𝑟𝑦</m:t>
                      </m:r>
                      <m:d>
                        <m:dPr>
                          <m:ctrlPr>
                            <a:rPr lang="en-US" sz="1600" b="0" i="1" smtClean="0">
                              <a:latin typeface="Cambria Math" charset="0"/>
                            </a:rPr>
                          </m:ctrlPr>
                        </m:dPr>
                        <m:e>
                          <m:r>
                            <a:rPr lang="en-US" sz="1600" b="0" i="1" smtClean="0">
                              <a:latin typeface="Cambria Math" charset="0"/>
                            </a:rPr>
                            <m:t>𝑡𝑎𝑟𝑔𝑒𝑡</m:t>
                          </m:r>
                          <m:r>
                            <a:rPr lang="en-US" sz="1600" b="0" i="1" smtClean="0">
                              <a:latin typeface="Cambria Math" charset="0"/>
                            </a:rPr>
                            <m:t>(</m:t>
                          </m:r>
                          <m:r>
                            <a:rPr lang="en-US" sz="1600" b="0" i="1" smtClean="0">
                              <a:latin typeface="Cambria Math" charset="0"/>
                            </a:rPr>
                            <m:t>𝑖</m:t>
                          </m:r>
                          <m:r>
                            <a:rPr lang="en-US" sz="1600" b="0" i="1" smtClean="0">
                              <a:latin typeface="Cambria Math" charset="0"/>
                            </a:rPr>
                            <m:t>)</m:t>
                          </m:r>
                        </m:e>
                      </m:d>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494334" y="4295427"/>
                <a:ext cx="5619261" cy="277961"/>
              </a:xfrm>
              <a:prstGeom prst="rect">
                <a:avLst/>
              </a:prstGeom>
              <a:blipFill>
                <a:blip r:embed="rId8"/>
                <a:stretch>
                  <a:fillRect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xmlns="" id="{C77F5824-44DB-461A-8581-401015B0CF87}"/>
              </a:ext>
            </a:extLst>
          </p:cNvPr>
          <p:cNvSpPr txBox="1">
            <a:spLocks/>
          </p:cNvSpPr>
          <p:nvPr/>
        </p:nvSpPr>
        <p:spPr>
          <a:xfrm>
            <a:off x="0" y="6662756"/>
            <a:ext cx="5553075" cy="1672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1000" cap="none" dirty="0">
                <a:solidFill>
                  <a:schemeClr val="tx1"/>
                </a:solidFill>
                <a:latin typeface="Calibri" panose="020F0502020204030204" pitchFamily="34" charset="0"/>
                <a:cs typeface="Calibri" panose="020F0502020204030204" pitchFamily="34" charset="0"/>
              </a:rPr>
              <a:t>http://eric-yuan.me/poisson-blending/</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34471437-49C9-4E22-97AC-D89942E4A625}"/>
                  </a:ext>
                </a:extLst>
              </p:cNvPr>
              <p:cNvSpPr txBox="1"/>
              <p:nvPr/>
            </p:nvSpPr>
            <p:spPr>
              <a:xfrm>
                <a:off x="7985932" y="5461160"/>
                <a:ext cx="1192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𝑠𝑜𝑢𝑟𝑐𝑒</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p:txBody>
          </p:sp>
        </mc:Choice>
        <mc:Fallback xmlns="">
          <p:sp>
            <p:nvSpPr>
              <p:cNvPr id="6" name="文本框 5">
                <a:extLst>
                  <a:ext uri="{FF2B5EF4-FFF2-40B4-BE49-F238E27FC236}">
                    <a16:creationId xmlns:a16="http://schemas.microsoft.com/office/drawing/2014/main" id="{34471437-49C9-4E22-97AC-D89942E4A625}"/>
                  </a:ext>
                </a:extLst>
              </p:cNvPr>
              <p:cNvSpPr txBox="1">
                <a:spLocks noRot="1" noChangeAspect="1" noMove="1" noResize="1" noEditPoints="1" noAdjustHandles="1" noChangeArrowheads="1" noChangeShapeType="1" noTextEdit="1"/>
              </p:cNvSpPr>
              <p:nvPr/>
            </p:nvSpPr>
            <p:spPr>
              <a:xfrm>
                <a:off x="7985932" y="5461160"/>
                <a:ext cx="1192186" cy="276999"/>
              </a:xfrm>
              <a:prstGeom prst="rect">
                <a:avLst/>
              </a:prstGeom>
              <a:blipFill>
                <a:blip r:embed="rId10"/>
                <a:stretch>
                  <a:fillRect l="-1531" r="-6122" b="-37778"/>
                </a:stretch>
              </a:blipFill>
            </p:spPr>
            <p:txBody>
              <a:bodyPr/>
              <a:lstStyle/>
              <a:p>
                <a:r>
                  <a:rPr lang="en-US">
                    <a:noFill/>
                  </a:rPr>
                  <a:t> </a:t>
                </a:r>
              </a:p>
            </p:txBody>
          </p:sp>
        </mc:Fallback>
      </mc:AlternateContent>
      <p:sp>
        <p:nvSpPr>
          <p:cNvPr id="7" name="右大括号 6">
            <a:extLst>
              <a:ext uri="{FF2B5EF4-FFF2-40B4-BE49-F238E27FC236}">
                <a16:creationId xmlns:a16="http://schemas.microsoft.com/office/drawing/2014/main" xmlns="" id="{9B6C8D92-CB44-405A-858C-12DD00F79253}"/>
              </a:ext>
            </a:extLst>
          </p:cNvPr>
          <p:cNvSpPr/>
          <p:nvPr/>
        </p:nvSpPr>
        <p:spPr>
          <a:xfrm rot="5400000">
            <a:off x="7838429" y="4134055"/>
            <a:ext cx="200024" cy="12871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表格 18">
            <a:extLst>
              <a:ext uri="{FF2B5EF4-FFF2-40B4-BE49-F238E27FC236}">
                <a16:creationId xmlns:a16="http://schemas.microsoft.com/office/drawing/2014/main" xmlns="" id="{AEB0EC56-B4DC-482D-94DA-D34C1D6C1142}"/>
              </a:ext>
            </a:extLst>
          </p:cNvPr>
          <p:cNvGraphicFramePr>
            <a:graphicFrameLocks noGrp="1"/>
          </p:cNvGraphicFramePr>
          <p:nvPr>
            <p:extLst>
              <p:ext uri="{D42A27DB-BD31-4B8C-83A1-F6EECF244321}">
                <p14:modId xmlns:p14="http://schemas.microsoft.com/office/powerpoint/2010/main" val="3287803744"/>
              </p:ext>
            </p:extLst>
          </p:nvPr>
        </p:nvGraphicFramePr>
        <p:xfrm>
          <a:off x="6494334" y="1312155"/>
          <a:ext cx="2278188" cy="2095500"/>
        </p:xfrm>
        <a:graphic>
          <a:graphicData uri="http://schemas.openxmlformats.org/drawingml/2006/table">
            <a:tbl>
              <a:tblPr/>
              <a:tblGrid>
                <a:gridCol w="207108">
                  <a:extLst>
                    <a:ext uri="{9D8B030D-6E8A-4147-A177-3AD203B41FA5}">
                      <a16:colId xmlns:a16="http://schemas.microsoft.com/office/drawing/2014/main" xmlns="" val="2239527885"/>
                    </a:ext>
                  </a:extLst>
                </a:gridCol>
                <a:gridCol w="207108">
                  <a:extLst>
                    <a:ext uri="{9D8B030D-6E8A-4147-A177-3AD203B41FA5}">
                      <a16:colId xmlns:a16="http://schemas.microsoft.com/office/drawing/2014/main" xmlns="" val="250038540"/>
                    </a:ext>
                  </a:extLst>
                </a:gridCol>
                <a:gridCol w="207108">
                  <a:extLst>
                    <a:ext uri="{9D8B030D-6E8A-4147-A177-3AD203B41FA5}">
                      <a16:colId xmlns:a16="http://schemas.microsoft.com/office/drawing/2014/main" xmlns="" val="2165736267"/>
                    </a:ext>
                  </a:extLst>
                </a:gridCol>
                <a:gridCol w="207108">
                  <a:extLst>
                    <a:ext uri="{9D8B030D-6E8A-4147-A177-3AD203B41FA5}">
                      <a16:colId xmlns:a16="http://schemas.microsoft.com/office/drawing/2014/main" xmlns="" val="1182400937"/>
                    </a:ext>
                  </a:extLst>
                </a:gridCol>
                <a:gridCol w="207108">
                  <a:extLst>
                    <a:ext uri="{9D8B030D-6E8A-4147-A177-3AD203B41FA5}">
                      <a16:colId xmlns:a16="http://schemas.microsoft.com/office/drawing/2014/main" xmlns="" val="2758099881"/>
                    </a:ext>
                  </a:extLst>
                </a:gridCol>
                <a:gridCol w="207108">
                  <a:extLst>
                    <a:ext uri="{9D8B030D-6E8A-4147-A177-3AD203B41FA5}">
                      <a16:colId xmlns:a16="http://schemas.microsoft.com/office/drawing/2014/main" xmlns="" val="995225665"/>
                    </a:ext>
                  </a:extLst>
                </a:gridCol>
                <a:gridCol w="207108">
                  <a:extLst>
                    <a:ext uri="{9D8B030D-6E8A-4147-A177-3AD203B41FA5}">
                      <a16:colId xmlns:a16="http://schemas.microsoft.com/office/drawing/2014/main" xmlns="" val="3833026488"/>
                    </a:ext>
                  </a:extLst>
                </a:gridCol>
                <a:gridCol w="207108">
                  <a:extLst>
                    <a:ext uri="{9D8B030D-6E8A-4147-A177-3AD203B41FA5}">
                      <a16:colId xmlns:a16="http://schemas.microsoft.com/office/drawing/2014/main" xmlns="" val="601319646"/>
                    </a:ext>
                  </a:extLst>
                </a:gridCol>
                <a:gridCol w="207108">
                  <a:extLst>
                    <a:ext uri="{9D8B030D-6E8A-4147-A177-3AD203B41FA5}">
                      <a16:colId xmlns:a16="http://schemas.microsoft.com/office/drawing/2014/main" xmlns="" val="1440640060"/>
                    </a:ext>
                  </a:extLst>
                </a:gridCol>
                <a:gridCol w="207108">
                  <a:extLst>
                    <a:ext uri="{9D8B030D-6E8A-4147-A177-3AD203B41FA5}">
                      <a16:colId xmlns:a16="http://schemas.microsoft.com/office/drawing/2014/main" xmlns="" val="4191299071"/>
                    </a:ext>
                  </a:extLst>
                </a:gridCol>
                <a:gridCol w="207108">
                  <a:extLst>
                    <a:ext uri="{9D8B030D-6E8A-4147-A177-3AD203B41FA5}">
                      <a16:colId xmlns:a16="http://schemas.microsoft.com/office/drawing/2014/main" xmlns="" val="42874742"/>
                    </a:ext>
                  </a:extLst>
                </a:gridCol>
              </a:tblGrid>
              <a:tr h="190500">
                <a:tc>
                  <a:txBody>
                    <a:bodyPr/>
                    <a:lstStyle/>
                    <a:p>
                      <a:pPr algn="ctr" rtl="0" fontAlgn="b"/>
                      <a:r>
                        <a:rPr lang="en-US" sz="11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xmlns="" val="471168000"/>
                  </a:ext>
                </a:extLst>
              </a:tr>
              <a:tr h="190500">
                <a:tc>
                  <a:txBody>
                    <a:bodyPr/>
                    <a:lstStyle/>
                    <a:p>
                      <a:pPr algn="ctr" rtl="0" fontAlgn="b"/>
                      <a:r>
                        <a:rPr lang="en-US" sz="11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24353034"/>
                  </a:ext>
                </a:extLst>
              </a:tr>
              <a:tr h="190500">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9087833"/>
                  </a:ext>
                </a:extLst>
              </a:tr>
              <a:tr h="190500">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15898506"/>
                  </a:ext>
                </a:extLst>
              </a:tr>
              <a:tr h="190500">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46316526"/>
                  </a:ext>
                </a:extLst>
              </a:tr>
              <a:tr h="190500">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70158807"/>
                  </a:ext>
                </a:extLst>
              </a:tr>
              <a:tr h="190500">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59584901"/>
                  </a:ext>
                </a:extLst>
              </a:tr>
              <a:tr h="190500">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xmlns="" val="3406357829"/>
                  </a:ext>
                </a:extLst>
              </a:tr>
              <a:tr h="190500">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88657827"/>
                  </a:ext>
                </a:extLst>
              </a:tr>
              <a:tr h="190500">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xmlns="" val="1441288920"/>
                  </a:ext>
                </a:extLst>
              </a:tr>
              <a:tr h="190500">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xmlns="" val="2220097181"/>
                  </a:ext>
                </a:extLst>
              </a:tr>
            </a:tbl>
          </a:graphicData>
        </a:graphic>
      </p:graphicFrame>
    </p:spTree>
    <p:extLst>
      <p:ext uri="{BB962C8B-B14F-4D97-AF65-F5344CB8AC3E}">
        <p14:creationId xmlns:p14="http://schemas.microsoft.com/office/powerpoint/2010/main" val="1602052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00" y="2296654"/>
            <a:ext cx="2363514" cy="31482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2296654"/>
            <a:ext cx="2328488" cy="310154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088" y="2296654"/>
            <a:ext cx="2363915" cy="3148734"/>
          </a:xfrm>
          <a:prstGeom prst="rect">
            <a:avLst/>
          </a:prstGeom>
        </p:spPr>
      </p:pic>
      <p:sp>
        <p:nvSpPr>
          <p:cNvPr id="11" name="TextBox 10"/>
          <p:cNvSpPr txBox="1"/>
          <p:nvPr/>
        </p:nvSpPr>
        <p:spPr>
          <a:xfrm>
            <a:off x="1225045" y="1779373"/>
            <a:ext cx="1646605" cy="369332"/>
          </a:xfrm>
          <a:prstGeom prst="rect">
            <a:avLst/>
          </a:prstGeom>
          <a:noFill/>
        </p:spPr>
        <p:txBody>
          <a:bodyPr wrap="none" rtlCol="0">
            <a:spAutoFit/>
          </a:bodyPr>
          <a:lstStyle/>
          <a:p>
            <a:r>
              <a:rPr lang="en-US" dirty="0"/>
              <a:t>Cut and paste</a:t>
            </a:r>
          </a:p>
        </p:txBody>
      </p:sp>
      <p:sp>
        <p:nvSpPr>
          <p:cNvPr id="12" name="TextBox 11"/>
          <p:cNvSpPr txBox="1"/>
          <p:nvPr/>
        </p:nvSpPr>
        <p:spPr>
          <a:xfrm>
            <a:off x="4621502" y="1804087"/>
            <a:ext cx="2227085" cy="369332"/>
          </a:xfrm>
          <a:prstGeom prst="rect">
            <a:avLst/>
          </a:prstGeom>
          <a:noFill/>
        </p:spPr>
        <p:txBody>
          <a:bodyPr wrap="none" rtlCol="0">
            <a:spAutoFit/>
          </a:bodyPr>
          <a:lstStyle/>
          <a:p>
            <a:r>
              <a:rPr lang="en-US" dirty="0"/>
              <a:t>Laplacian blending</a:t>
            </a:r>
          </a:p>
        </p:txBody>
      </p:sp>
      <p:sp>
        <p:nvSpPr>
          <p:cNvPr id="13" name="TextBox 12"/>
          <p:cNvSpPr txBox="1"/>
          <p:nvPr/>
        </p:nvSpPr>
        <p:spPr>
          <a:xfrm>
            <a:off x="8432443" y="1804088"/>
            <a:ext cx="2013628" cy="369332"/>
          </a:xfrm>
          <a:prstGeom prst="rect">
            <a:avLst/>
          </a:prstGeom>
          <a:noFill/>
        </p:spPr>
        <p:txBody>
          <a:bodyPr wrap="none" rtlCol="0">
            <a:spAutoFit/>
          </a:bodyPr>
          <a:lstStyle/>
          <a:p>
            <a:r>
              <a:rPr lang="en-US"/>
              <a:t>Poisson blending</a:t>
            </a:r>
          </a:p>
        </p:txBody>
      </p:sp>
    </p:spTree>
    <p:extLst>
      <p:ext uri="{BB962C8B-B14F-4D97-AF65-F5344CB8AC3E}">
        <p14:creationId xmlns:p14="http://schemas.microsoft.com/office/powerpoint/2010/main" val="1459926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 : </a:t>
            </a:r>
            <a:r>
              <a:rPr lang="en-US" sz="3200"/>
              <a:t>take logarithm</a:t>
            </a:r>
            <a:endParaRPr lang="en-US" sz="3200" dirty="0"/>
          </a:p>
        </p:txBody>
      </p:sp>
      <p:sp>
        <p:nvSpPr>
          <p:cNvPr id="3" name="TextBox 2"/>
          <p:cNvSpPr txBox="1"/>
          <p:nvPr/>
        </p:nvSpPr>
        <p:spPr>
          <a:xfrm>
            <a:off x="884104" y="1434757"/>
            <a:ext cx="1646605" cy="369332"/>
          </a:xfrm>
          <a:prstGeom prst="rect">
            <a:avLst/>
          </a:prstGeom>
          <a:noFill/>
        </p:spPr>
        <p:txBody>
          <a:bodyPr wrap="none" rtlCol="0">
            <a:spAutoFit/>
          </a:bodyPr>
          <a:lstStyle/>
          <a:p>
            <a:r>
              <a:rPr lang="en-US" dirty="0"/>
              <a:t>Cut and paste</a:t>
            </a:r>
          </a:p>
        </p:txBody>
      </p:sp>
      <p:sp>
        <p:nvSpPr>
          <p:cNvPr id="5" name="TextBox 4"/>
          <p:cNvSpPr txBox="1"/>
          <p:nvPr/>
        </p:nvSpPr>
        <p:spPr>
          <a:xfrm>
            <a:off x="3412030" y="1449313"/>
            <a:ext cx="2227085" cy="369332"/>
          </a:xfrm>
          <a:prstGeom prst="rect">
            <a:avLst/>
          </a:prstGeom>
          <a:noFill/>
        </p:spPr>
        <p:txBody>
          <a:bodyPr wrap="none" rtlCol="0">
            <a:spAutoFit/>
          </a:bodyPr>
          <a:lstStyle/>
          <a:p>
            <a:r>
              <a:rPr lang="en-US" dirty="0"/>
              <a:t>Laplacian blending</a:t>
            </a:r>
          </a:p>
        </p:txBody>
      </p:sp>
      <p:sp>
        <p:nvSpPr>
          <p:cNvPr id="6" name="TextBox 5"/>
          <p:cNvSpPr txBox="1"/>
          <p:nvPr/>
        </p:nvSpPr>
        <p:spPr>
          <a:xfrm>
            <a:off x="6078681" y="1449313"/>
            <a:ext cx="2013628" cy="369332"/>
          </a:xfrm>
          <a:prstGeom prst="rect">
            <a:avLst/>
          </a:prstGeom>
          <a:noFill/>
        </p:spPr>
        <p:txBody>
          <a:bodyPr wrap="none" rtlCol="0">
            <a:spAutoFit/>
          </a:bodyPr>
          <a:lstStyle/>
          <a:p>
            <a:r>
              <a:rPr lang="en-US" dirty="0"/>
              <a:t>Poisson blending</a:t>
            </a:r>
          </a:p>
        </p:txBody>
      </p:sp>
      <p:sp>
        <p:nvSpPr>
          <p:cNvPr id="8" name="TextBox 7"/>
          <p:cNvSpPr txBox="1"/>
          <p:nvPr/>
        </p:nvSpPr>
        <p:spPr>
          <a:xfrm>
            <a:off x="8265097" y="1449313"/>
            <a:ext cx="3531672" cy="369332"/>
          </a:xfrm>
          <a:prstGeom prst="rect">
            <a:avLst/>
          </a:prstGeom>
          <a:noFill/>
        </p:spPr>
        <p:txBody>
          <a:bodyPr wrap="none" rtlCol="0">
            <a:spAutoFit/>
          </a:bodyPr>
          <a:lstStyle/>
          <a:p>
            <a:r>
              <a:rPr lang="en-US" dirty="0"/>
              <a:t>Poisson blending in log domain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87166" y="2980944"/>
            <a:ext cx="3820161" cy="214884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755418" y="2980944"/>
            <a:ext cx="3822192" cy="21499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7295" y="2981492"/>
            <a:ext cx="3825413" cy="215179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02193" y="2980944"/>
            <a:ext cx="3820160" cy="2148840"/>
          </a:xfrm>
          <a:prstGeom prst="rect">
            <a:avLst/>
          </a:prstGeom>
        </p:spPr>
      </p:pic>
    </p:spTree>
    <p:extLst>
      <p:ext uri="{BB962C8B-B14F-4D97-AF65-F5344CB8AC3E}">
        <p14:creationId xmlns:p14="http://schemas.microsoft.com/office/powerpoint/2010/main" val="17259041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08015" cy="1008618"/>
          </a:xfrm>
        </p:spPr>
        <p:txBody>
          <a:bodyPr>
            <a:normAutofit/>
          </a:bodyPr>
          <a:lstStyle/>
          <a:p>
            <a:r>
              <a:rPr lang="en-US" sz="3200" dirty="0"/>
              <a:t>Poisson blending : </a:t>
            </a:r>
            <a:r>
              <a:rPr lang="en-US" sz="3200" dirty="0" smtClean="0"/>
              <a:t>mixing gradients</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86940"/>
            <a:ext cx="3025126" cy="40309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080" y="2185416"/>
            <a:ext cx="3026270" cy="403250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1200" y="2185416"/>
            <a:ext cx="3026270" cy="4032504"/>
          </a:xfrm>
          <a:prstGeom prst="rect">
            <a:avLst/>
          </a:prstGeom>
        </p:spPr>
      </p:pic>
      <p:sp>
        <p:nvSpPr>
          <p:cNvPr id="6" name="TextBox 5"/>
          <p:cNvSpPr txBox="1"/>
          <p:nvPr/>
        </p:nvSpPr>
        <p:spPr>
          <a:xfrm>
            <a:off x="1389853" y="1452972"/>
            <a:ext cx="2013628" cy="369332"/>
          </a:xfrm>
          <a:prstGeom prst="rect">
            <a:avLst/>
          </a:prstGeom>
          <a:noFill/>
        </p:spPr>
        <p:txBody>
          <a:bodyPr wrap="none" rtlCol="0">
            <a:spAutoFit/>
          </a:bodyPr>
          <a:lstStyle/>
          <a:p>
            <a:r>
              <a:rPr lang="en-US" dirty="0"/>
              <a:t>Poisson blending</a:t>
            </a:r>
          </a:p>
        </p:txBody>
      </p:sp>
      <p:sp>
        <p:nvSpPr>
          <p:cNvPr id="7" name="TextBox 6"/>
          <p:cNvSpPr txBox="1"/>
          <p:nvPr/>
        </p:nvSpPr>
        <p:spPr>
          <a:xfrm>
            <a:off x="5111004" y="1455558"/>
            <a:ext cx="1958421" cy="369332"/>
          </a:xfrm>
          <a:prstGeom prst="rect">
            <a:avLst/>
          </a:prstGeom>
          <a:noFill/>
        </p:spPr>
        <p:txBody>
          <a:bodyPr wrap="none" rtlCol="0">
            <a:spAutoFit/>
          </a:bodyPr>
          <a:lstStyle/>
          <a:p>
            <a:r>
              <a:rPr lang="en-US" dirty="0"/>
              <a:t>Mixture gradient</a:t>
            </a:r>
          </a:p>
        </p:txBody>
      </p:sp>
      <p:sp>
        <p:nvSpPr>
          <p:cNvPr id="8" name="TextBox 7"/>
          <p:cNvSpPr txBox="1"/>
          <p:nvPr/>
        </p:nvSpPr>
        <p:spPr>
          <a:xfrm>
            <a:off x="8046102" y="1452972"/>
            <a:ext cx="3476465" cy="369332"/>
          </a:xfrm>
          <a:prstGeom prst="rect">
            <a:avLst/>
          </a:prstGeom>
          <a:noFill/>
        </p:spPr>
        <p:txBody>
          <a:bodyPr wrap="none" rtlCol="0">
            <a:spAutoFit/>
          </a:bodyPr>
          <a:lstStyle/>
          <a:p>
            <a:r>
              <a:rPr lang="en-US" dirty="0"/>
              <a:t>Mixture gradient in log domain</a:t>
            </a:r>
          </a:p>
        </p:txBody>
      </p:sp>
    </p:spTree>
    <p:extLst>
      <p:ext uri="{BB962C8B-B14F-4D97-AF65-F5344CB8AC3E}">
        <p14:creationId xmlns:p14="http://schemas.microsoft.com/office/powerpoint/2010/main" val="8466078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a:t>
            </a:r>
            <a:r>
              <a:rPr lang="en-US" sz="3200"/>
              <a:t>texture flattening</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04" y="2547666"/>
            <a:ext cx="5394430" cy="25272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933" y="2533101"/>
            <a:ext cx="5425521" cy="2541819"/>
          </a:xfrm>
          <a:prstGeom prst="rect">
            <a:avLst/>
          </a:prstGeom>
        </p:spPr>
      </p:pic>
      <p:sp>
        <p:nvSpPr>
          <p:cNvPr id="5" name="TextBox 4"/>
          <p:cNvSpPr txBox="1"/>
          <p:nvPr/>
        </p:nvSpPr>
        <p:spPr>
          <a:xfrm>
            <a:off x="2304881" y="1996440"/>
            <a:ext cx="1790875" cy="369332"/>
          </a:xfrm>
          <a:prstGeom prst="rect">
            <a:avLst/>
          </a:prstGeom>
          <a:noFill/>
        </p:spPr>
        <p:txBody>
          <a:bodyPr wrap="none" rtlCol="0">
            <a:spAutoFit/>
          </a:bodyPr>
          <a:lstStyle/>
          <a:p>
            <a:r>
              <a:rPr lang="en-US" dirty="0"/>
              <a:t>Original image</a:t>
            </a:r>
          </a:p>
        </p:txBody>
      </p:sp>
      <p:sp>
        <p:nvSpPr>
          <p:cNvPr id="6" name="TextBox 5"/>
          <p:cNvSpPr txBox="1"/>
          <p:nvPr/>
        </p:nvSpPr>
        <p:spPr>
          <a:xfrm>
            <a:off x="7733573" y="1996440"/>
            <a:ext cx="2698239" cy="369332"/>
          </a:xfrm>
          <a:prstGeom prst="rect">
            <a:avLst/>
          </a:prstGeom>
          <a:noFill/>
        </p:spPr>
        <p:txBody>
          <a:bodyPr wrap="none" rtlCol="0">
            <a:spAutoFit/>
          </a:bodyPr>
          <a:lstStyle/>
          <a:p>
            <a:r>
              <a:rPr lang="en-US" dirty="0"/>
              <a:t>Texture flattened image</a:t>
            </a:r>
          </a:p>
        </p:txBody>
      </p:sp>
      <p:sp>
        <p:nvSpPr>
          <p:cNvPr id="7" name="Oval 6"/>
          <p:cNvSpPr/>
          <p:nvPr/>
        </p:nvSpPr>
        <p:spPr>
          <a:xfrm>
            <a:off x="8130746" y="3793524"/>
            <a:ext cx="2718486" cy="827903"/>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flipV="1">
            <a:off x="7537622" y="4621428"/>
            <a:ext cx="766119" cy="9391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369933" y="5697184"/>
            <a:ext cx="2377639" cy="369332"/>
          </a:xfrm>
          <a:prstGeom prst="rect">
            <a:avLst/>
          </a:prstGeom>
          <a:noFill/>
        </p:spPr>
        <p:txBody>
          <a:bodyPr wrap="none" rtlCol="0">
            <a:spAutoFit/>
          </a:bodyPr>
          <a:lstStyle/>
          <a:p>
            <a:r>
              <a:rPr lang="en-US" smtClean="0"/>
              <a:t>Texture got flattened</a:t>
            </a:r>
            <a:endParaRPr lang="en-US"/>
          </a:p>
        </p:txBody>
      </p:sp>
    </p:spTree>
    <p:extLst>
      <p:ext uri="{BB962C8B-B14F-4D97-AF65-F5344CB8AC3E}">
        <p14:creationId xmlns:p14="http://schemas.microsoft.com/office/powerpoint/2010/main" val="3306680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3" y="441768"/>
            <a:ext cx="7258999" cy="1008618"/>
          </a:xfrm>
        </p:spPr>
        <p:txBody>
          <a:bodyPr>
            <a:normAutofit/>
          </a:bodyPr>
          <a:lstStyle/>
          <a:p>
            <a:r>
              <a:rPr lang="en-US" sz="3200" dirty="0"/>
              <a:t>Poisson blending : local </a:t>
            </a:r>
            <a:r>
              <a:rPr lang="en-US" sz="3200"/>
              <a:t>illumination change</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143" y="2169160"/>
            <a:ext cx="3966531" cy="3987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339" y="2169160"/>
            <a:ext cx="3965521" cy="3986784"/>
          </a:xfrm>
          <a:prstGeom prst="rect">
            <a:avLst/>
          </a:prstGeom>
        </p:spPr>
      </p:pic>
      <p:sp>
        <p:nvSpPr>
          <p:cNvPr id="5" name="TextBox 4"/>
          <p:cNvSpPr txBox="1"/>
          <p:nvPr/>
        </p:nvSpPr>
        <p:spPr>
          <a:xfrm>
            <a:off x="2291970" y="1450386"/>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7269381" y="1475293"/>
            <a:ext cx="2995435" cy="369332"/>
          </a:xfrm>
          <a:prstGeom prst="rect">
            <a:avLst/>
          </a:prstGeom>
          <a:noFill/>
        </p:spPr>
        <p:txBody>
          <a:bodyPr wrap="none" rtlCol="0">
            <a:spAutoFit/>
          </a:bodyPr>
          <a:lstStyle/>
          <a:p>
            <a:r>
              <a:rPr lang="en-US"/>
              <a:t>Cat’s illumination changed</a:t>
            </a:r>
          </a:p>
        </p:txBody>
      </p:sp>
      <mc:AlternateContent xmlns:mc="http://schemas.openxmlformats.org/markup-compatibility/2006">
        <mc:Choice xmlns:a14="http://schemas.microsoft.com/office/drawing/2010/main" Requires="a14">
          <p:sp>
            <p:nvSpPr>
              <p:cNvPr id="7" name="TextBox 6"/>
              <p:cNvSpPr txBox="1"/>
              <p:nvPr/>
            </p:nvSpPr>
            <p:spPr>
              <a:xfrm>
                <a:off x="8767098" y="729262"/>
                <a:ext cx="2428357" cy="3866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𝑣</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ea typeface="Cambria Math" charset="0"/>
                              <a:cs typeface="Cambria Math" charset="0"/>
                            </a:rPr>
                            <m:t>𝛼</m:t>
                          </m:r>
                        </m:e>
                        <m:sup>
                          <m:r>
                            <a:rPr lang="en-US" sz="2400" b="0" i="1" smtClean="0">
                              <a:latin typeface="Cambria Math" charset="0"/>
                              <a:ea typeface="Cambria Math" charset="0"/>
                              <a:cs typeface="Cambria Math" charset="0"/>
                            </a:rPr>
                            <m:t>𝛽</m:t>
                          </m:r>
                        </m:sup>
                      </m:sSup>
                      <m:sSup>
                        <m:sSupPr>
                          <m:ctrlPr>
                            <a:rPr lang="en-US" sz="2400" b="0" i="1" smtClean="0">
                              <a:latin typeface="Cambria Math" charset="0"/>
                            </a:rPr>
                          </m:ctrlPr>
                        </m:sSupPr>
                        <m:e>
                          <m:d>
                            <m:dPr>
                              <m:begChr m:val="|"/>
                              <m:endChr m:val="|"/>
                              <m:ctrlPr>
                                <a:rPr lang="hr-HR" sz="2400" i="1">
                                  <a:latin typeface="Cambria Math" charset="0"/>
                                </a:rPr>
                              </m:ctrlPr>
                            </m:dPr>
                            <m:e>
                              <m:r>
                                <a:rPr lang="hr-HR" sz="2400" i="1">
                                  <a:latin typeface="Cambria Math" charset="0"/>
                                  <a:ea typeface="Cambria Math" charset="0"/>
                                  <a:cs typeface="Cambria Math" charset="0"/>
                                </a:rPr>
                                <m:t>𝛻</m:t>
                              </m:r>
                              <m:sSup>
                                <m:sSupPr>
                                  <m:ctrlPr>
                                    <a:rPr lang="hr-HR"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𝑓</m:t>
                                  </m:r>
                                </m:e>
                                <m:sup>
                                  <m:r>
                                    <a:rPr lang="en-US" sz="2400" i="1">
                                      <a:latin typeface="Cambria Math" charset="0"/>
                                      <a:ea typeface="Cambria Math" charset="0"/>
                                      <a:cs typeface="Cambria Math" charset="0"/>
                                    </a:rPr>
                                    <m:t>∗</m:t>
                                  </m:r>
                                </m:sup>
                              </m:sSup>
                            </m:e>
                          </m:d>
                        </m:e>
                        <m:sup>
                          <m:r>
                            <a:rPr lang="en-US" sz="2400" b="0" i="1" smtClean="0">
                              <a:latin typeface="Cambria Math" charset="0"/>
                            </a:rPr>
                            <m:t>−</m:t>
                          </m:r>
                          <m:r>
                            <a:rPr lang="en-US" sz="2400" b="0" i="1" smtClean="0">
                              <a:latin typeface="Cambria Math" charset="0"/>
                              <a:ea typeface="Cambria Math" charset="0"/>
                              <a:cs typeface="Cambria Math" charset="0"/>
                            </a:rPr>
                            <m:t>𝛽</m:t>
                          </m:r>
                        </m:sup>
                      </m:sSup>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oMath>
                  </m:oMathPara>
                </a14:m>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8767098" y="729262"/>
                <a:ext cx="2428357" cy="3866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19543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local color change</a:t>
            </a:r>
          </a:p>
        </p:txBody>
      </p:sp>
      <p:sp>
        <p:nvSpPr>
          <p:cNvPr id="5" name="TextBox 4"/>
          <p:cNvSpPr txBox="1"/>
          <p:nvPr/>
        </p:nvSpPr>
        <p:spPr>
          <a:xfrm>
            <a:off x="1503689" y="1610882"/>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4630421" y="1606324"/>
            <a:ext cx="3196003" cy="369332"/>
          </a:xfrm>
          <a:prstGeom prst="rect">
            <a:avLst/>
          </a:prstGeom>
          <a:noFill/>
        </p:spPr>
        <p:txBody>
          <a:bodyPr wrap="none" rtlCol="0">
            <a:spAutoFit/>
          </a:bodyPr>
          <a:lstStyle/>
          <a:p>
            <a:r>
              <a:rPr lang="en-US" dirty="0"/>
              <a:t>Selected </a:t>
            </a:r>
            <a:r>
              <a:rPr lang="en-US"/>
              <a:t>region decolorized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40710"/>
            <a:ext cx="3033466" cy="40314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381" y="2140710"/>
            <a:ext cx="3031552" cy="4040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6744" y="2140710"/>
            <a:ext cx="3024712" cy="4031490"/>
          </a:xfrm>
          <a:prstGeom prst="rect">
            <a:avLst/>
          </a:prstGeom>
        </p:spPr>
      </p:pic>
      <p:sp>
        <p:nvSpPr>
          <p:cNvPr id="10" name="TextBox 9"/>
          <p:cNvSpPr txBox="1"/>
          <p:nvPr/>
        </p:nvSpPr>
        <p:spPr>
          <a:xfrm>
            <a:off x="8330424" y="1606324"/>
            <a:ext cx="3450112" cy="369332"/>
          </a:xfrm>
          <a:prstGeom prst="rect">
            <a:avLst/>
          </a:prstGeom>
          <a:noFill/>
        </p:spPr>
        <p:txBody>
          <a:bodyPr wrap="none" rtlCol="0">
            <a:spAutoFit/>
          </a:bodyPr>
          <a:lstStyle/>
          <a:p>
            <a:r>
              <a:rPr lang="en-US" dirty="0"/>
              <a:t>Selected region </a:t>
            </a:r>
            <a:r>
              <a:rPr lang="en-US"/>
              <a:t>color changed</a:t>
            </a:r>
          </a:p>
        </p:txBody>
      </p:sp>
    </p:spTree>
    <p:extLst>
      <p:ext uri="{BB962C8B-B14F-4D97-AF65-F5344CB8AC3E}">
        <p14:creationId xmlns:p14="http://schemas.microsoft.com/office/powerpoint/2010/main" val="1826653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seamless tiling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784" y="1831386"/>
            <a:ext cx="2743200" cy="1828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84" y="4041186"/>
            <a:ext cx="2743200" cy="1828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596" y="1831386"/>
            <a:ext cx="2743200" cy="1828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596" y="4041186"/>
            <a:ext cx="2743200" cy="1828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9408" y="1831386"/>
            <a:ext cx="2743200" cy="18288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9408" y="4043727"/>
            <a:ext cx="2743200" cy="1828800"/>
          </a:xfrm>
          <a:prstGeom prst="rect">
            <a:avLst/>
          </a:prstGeom>
        </p:spPr>
      </p:pic>
      <p:sp>
        <p:nvSpPr>
          <p:cNvPr id="9" name="TextBox 8"/>
          <p:cNvSpPr txBox="1"/>
          <p:nvPr/>
        </p:nvSpPr>
        <p:spPr>
          <a:xfrm>
            <a:off x="452441" y="2733132"/>
            <a:ext cx="1399037" cy="369332"/>
          </a:xfrm>
          <a:prstGeom prst="rect">
            <a:avLst/>
          </a:prstGeom>
          <a:noFill/>
        </p:spPr>
        <p:txBody>
          <a:bodyPr wrap="none" rtlCol="0">
            <a:spAutoFit/>
          </a:bodyPr>
          <a:lstStyle/>
          <a:p>
            <a:r>
              <a:rPr lang="en-US"/>
              <a:t>Naïve tiling</a:t>
            </a:r>
          </a:p>
        </p:txBody>
      </p:sp>
      <p:sp>
        <p:nvSpPr>
          <p:cNvPr id="10" name="TextBox 9"/>
          <p:cNvSpPr txBox="1"/>
          <p:nvPr/>
        </p:nvSpPr>
        <p:spPr>
          <a:xfrm>
            <a:off x="262132" y="4770920"/>
            <a:ext cx="1779654" cy="369332"/>
          </a:xfrm>
          <a:prstGeom prst="rect">
            <a:avLst/>
          </a:prstGeom>
          <a:noFill/>
        </p:spPr>
        <p:txBody>
          <a:bodyPr wrap="none" rtlCol="0">
            <a:spAutoFit/>
          </a:bodyPr>
          <a:lstStyle/>
          <a:p>
            <a:r>
              <a:rPr lang="en-US"/>
              <a:t>Seamless tiling</a:t>
            </a:r>
          </a:p>
        </p:txBody>
      </p:sp>
    </p:spTree>
    <p:extLst>
      <p:ext uri="{BB962C8B-B14F-4D97-AF65-F5344CB8AC3E}">
        <p14:creationId xmlns:p14="http://schemas.microsoft.com/office/powerpoint/2010/main" val="13153072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reference</a:t>
            </a:r>
          </a:p>
        </p:txBody>
      </p:sp>
      <p:sp>
        <p:nvSpPr>
          <p:cNvPr id="3" name="内容占位符 2">
            <a:extLst>
              <a:ext uri="{FF2B5EF4-FFF2-40B4-BE49-F238E27FC236}">
                <a16:creationId xmlns:a16="http://schemas.microsoft.com/office/drawing/2014/main" xmlns="" id="{21B286DB-23C9-4C71-B320-277DFED13F05}"/>
              </a:ext>
            </a:extLst>
          </p:cNvPr>
          <p:cNvSpPr>
            <a:spLocks noGrp="1"/>
          </p:cNvSpPr>
          <p:nvPr>
            <p:ph idx="1"/>
          </p:nvPr>
        </p:nvSpPr>
        <p:spPr>
          <a:xfrm>
            <a:off x="1069848" y="2121408"/>
            <a:ext cx="10058400" cy="4050792"/>
          </a:xfrm>
        </p:spPr>
        <p:txBody>
          <a:bodyPr>
            <a:normAutofit/>
          </a:bodyPr>
          <a:lstStyle/>
          <a:p>
            <a:r>
              <a:rPr lang="en-US" sz="1400" dirty="0">
                <a:latin typeface="Calibri" panose="020F0502020204030204" pitchFamily="34" charset="0"/>
                <a:cs typeface="Calibri" panose="020F0502020204030204" pitchFamily="34" charset="0"/>
              </a:rPr>
              <a:t>Patrick Pérez, Michel </a:t>
            </a:r>
            <a:r>
              <a:rPr lang="en-US" sz="1400" dirty="0" err="1">
                <a:latin typeface="Calibri" panose="020F0502020204030204" pitchFamily="34" charset="0"/>
                <a:cs typeface="Calibri" panose="020F0502020204030204" pitchFamily="34" charset="0"/>
              </a:rPr>
              <a:t>Gangnet</a:t>
            </a:r>
            <a:r>
              <a:rPr lang="en-US" sz="1400" dirty="0">
                <a:latin typeface="Calibri" panose="020F0502020204030204" pitchFamily="34" charset="0"/>
                <a:cs typeface="Calibri" panose="020F0502020204030204" pitchFamily="34" charset="0"/>
              </a:rPr>
              <a:t>, and Andrew Blake. 2003. Poisson image editing. In </a:t>
            </a:r>
            <a:r>
              <a:rPr lang="en-US" sz="1400" i="1" dirty="0">
                <a:latin typeface="Calibri" panose="020F0502020204030204" pitchFamily="34" charset="0"/>
                <a:cs typeface="Calibri" panose="020F0502020204030204" pitchFamily="34" charset="0"/>
              </a:rPr>
              <a:t>ACM SIGGRAPH 2003 Papers (SIGGRAPH '03). </a:t>
            </a:r>
            <a:r>
              <a:rPr lang="en-US" sz="1400" dirty="0">
                <a:latin typeface="Calibri" panose="020F0502020204030204" pitchFamily="34" charset="0"/>
                <a:cs typeface="Calibri" panose="020F0502020204030204" pitchFamily="34" charset="0"/>
              </a:rPr>
              <a:t>ACM, New York, NY, USA, 313-318. DOI: </a:t>
            </a:r>
            <a:r>
              <a:rPr lang="en-US" sz="1400" dirty="0">
                <a:latin typeface="Calibri" panose="020F0502020204030204" pitchFamily="34" charset="0"/>
                <a:cs typeface="Calibri" panose="020F0502020204030204" pitchFamily="34" charset="0"/>
                <a:hlinkClick r:id="rId2"/>
              </a:rPr>
              <a:t>https://doi.org/10.1145/1201775.882269</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3"/>
              </a:rPr>
              <a:t>http://sepwww.stanford.edu/data/media/public/sep/morgan/texturematch/paper_html/node3.html</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4"/>
              </a:rPr>
              <a:t>http://eric-yuan.me/poisson-blending/</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Raanan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Fattal</a:t>
            </a:r>
            <a:r>
              <a:rPr lang="en-US" sz="1400" dirty="0">
                <a:latin typeface="Calibri" panose="020F0502020204030204" pitchFamily="34" charset="0"/>
                <a:cs typeface="Calibri" panose="020F0502020204030204" pitchFamily="34" charset="0"/>
              </a:rPr>
              <a:t>, Dani </a:t>
            </a:r>
            <a:r>
              <a:rPr lang="en-US" sz="1400" dirty="0" err="1">
                <a:latin typeface="Calibri" panose="020F0502020204030204" pitchFamily="34" charset="0"/>
                <a:cs typeface="Calibri" panose="020F0502020204030204" pitchFamily="34" charset="0"/>
              </a:rPr>
              <a:t>Lischinski</a:t>
            </a:r>
            <a:r>
              <a:rPr lang="en-US" sz="1400" dirty="0">
                <a:latin typeface="Calibri" panose="020F0502020204030204" pitchFamily="34" charset="0"/>
                <a:cs typeface="Calibri" panose="020F0502020204030204" pitchFamily="34" charset="0"/>
              </a:rPr>
              <a:t>, and Michael </a:t>
            </a:r>
            <a:r>
              <a:rPr lang="en-US" sz="1400" dirty="0" err="1">
                <a:latin typeface="Calibri" panose="020F0502020204030204" pitchFamily="34" charset="0"/>
                <a:cs typeface="Calibri" panose="020F0502020204030204" pitchFamily="34" charset="0"/>
              </a:rPr>
              <a:t>Werman</a:t>
            </a:r>
            <a:r>
              <a:rPr lang="en-US" sz="1400" dirty="0">
                <a:latin typeface="Calibri" panose="020F0502020204030204" pitchFamily="34" charset="0"/>
                <a:cs typeface="Calibri" panose="020F0502020204030204" pitchFamily="34" charset="0"/>
              </a:rPr>
              <a:t>. 2002. Gradient domain high dynamic range compression. In </a:t>
            </a:r>
            <a:r>
              <a:rPr lang="en-US" sz="1400" i="1" dirty="0">
                <a:latin typeface="Calibri" panose="020F0502020204030204" pitchFamily="34" charset="0"/>
                <a:cs typeface="Calibri" panose="020F0502020204030204" pitchFamily="34" charset="0"/>
              </a:rPr>
              <a:t>Proceedings of the 29th annual conference on Computer graphics and interactive techniques (SIGGRAPH '02)</a:t>
            </a:r>
            <a:r>
              <a:rPr lang="en-US" sz="1400" dirty="0">
                <a:latin typeface="Calibri" panose="020F0502020204030204" pitchFamily="34" charset="0"/>
                <a:cs typeface="Calibri" panose="020F0502020204030204" pitchFamily="34" charset="0"/>
              </a:rPr>
              <a:t>. ACM, New York, NY, USA, 249-256. DOI=http://</a:t>
            </a:r>
            <a:r>
              <a:rPr lang="en-US" sz="1400" dirty="0" err="1" smtClean="0">
                <a:latin typeface="Calibri" panose="020F0502020204030204" pitchFamily="34" charset="0"/>
                <a:cs typeface="Calibri" panose="020F0502020204030204" pitchFamily="34" charset="0"/>
              </a:rPr>
              <a:t>dx.doi.org</a:t>
            </a:r>
            <a:r>
              <a:rPr lang="en-US" sz="1400" dirty="0" smtClean="0">
                <a:latin typeface="Calibri" panose="020F0502020204030204" pitchFamily="34" charset="0"/>
                <a:cs typeface="Calibri" panose="020F0502020204030204" pitchFamily="34" charset="0"/>
              </a:rPr>
              <a:t>/10.1145/566570.566573</a:t>
            </a:r>
          </a:p>
          <a:p>
            <a:r>
              <a:rPr lang="en-US" sz="1400" dirty="0">
                <a:latin typeface="Calibri" panose="020F0502020204030204" pitchFamily="34" charset="0"/>
                <a:cs typeface="Calibri" panose="020F0502020204030204" pitchFamily="34" charset="0"/>
                <a:hlinkClick r:id="rId5"/>
              </a:rPr>
              <a:t>http://</a:t>
            </a:r>
            <a:r>
              <a:rPr lang="en-US" sz="1400" dirty="0" smtClean="0">
                <a:latin typeface="Calibri" panose="020F0502020204030204" pitchFamily="34" charset="0"/>
                <a:cs typeface="Calibri" panose="020F0502020204030204" pitchFamily="34" charset="0"/>
                <a:hlinkClick r:id="rId5"/>
              </a:rPr>
              <a:t>graphics.cs.cmu.edu/courses/15-463/2005_fall/www/Lectures/Pyramids.pdf</a:t>
            </a:r>
            <a:endParaRPr lang="en-US" sz="1400" dirty="0" smtClean="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6"/>
              </a:rPr>
              <a:t>http://</a:t>
            </a:r>
            <a:r>
              <a:rPr lang="en-US" sz="1400" dirty="0" smtClean="0">
                <a:latin typeface="Calibri" panose="020F0502020204030204" pitchFamily="34" charset="0"/>
                <a:cs typeface="Calibri" panose="020F0502020204030204" pitchFamily="34" charset="0"/>
                <a:hlinkClick r:id="rId6"/>
              </a:rPr>
              <a:t>cs.haifa.ac.il/hagit/courses/ip/Lectures/Ip11_MultiscaleRepx4.pdf</a:t>
            </a:r>
            <a:endParaRPr lang="en-US" sz="1400" dirty="0" smtClean="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143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4105" y="441768"/>
            <a:ext cx="1920880"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smtClean="0"/>
              <a:t>Motivation</a:t>
            </a:r>
            <a:endParaRPr lang="en-US" sz="3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200" y="2972207"/>
            <a:ext cx="1358900" cy="14351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1973" y="2164233"/>
            <a:ext cx="2184400" cy="304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105" y="2167281"/>
            <a:ext cx="2182216" cy="3044952"/>
          </a:xfrm>
          <a:prstGeom prst="rect">
            <a:avLst/>
          </a:prstGeom>
        </p:spPr>
      </p:pic>
      <p:sp>
        <p:nvSpPr>
          <p:cNvPr id="7" name="TextBox 6"/>
          <p:cNvSpPr txBox="1"/>
          <p:nvPr/>
        </p:nvSpPr>
        <p:spPr>
          <a:xfrm>
            <a:off x="3733539" y="3366591"/>
            <a:ext cx="492443" cy="646331"/>
          </a:xfrm>
          <a:prstGeom prst="rect">
            <a:avLst/>
          </a:prstGeom>
          <a:noFill/>
        </p:spPr>
        <p:txBody>
          <a:bodyPr wrap="none" rtlCol="0">
            <a:spAutoFit/>
          </a:bodyPr>
          <a:lstStyle/>
          <a:p>
            <a:r>
              <a:rPr lang="en-US" sz="3600" dirty="0"/>
              <a:t>+</a:t>
            </a:r>
          </a:p>
        </p:txBody>
      </p:sp>
      <p:sp>
        <p:nvSpPr>
          <p:cNvPr id="8" name="TextBox 7"/>
          <p:cNvSpPr txBox="1"/>
          <p:nvPr/>
        </p:nvSpPr>
        <p:spPr>
          <a:xfrm>
            <a:off x="7185815" y="3385298"/>
            <a:ext cx="492443"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16848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Laplacian pyramid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17650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6662756"/>
            <a:ext cx="5553075" cy="167202"/>
          </a:xfrm>
        </p:spPr>
        <p:txBody>
          <a:bodyPr>
            <a:noAutofit/>
          </a:bodyPr>
          <a:lstStyle/>
          <a:p>
            <a:r>
              <a:rPr lang="en-US" sz="1000" cap="none" dirty="0">
                <a:solidFill>
                  <a:schemeClr val="tx1"/>
                </a:solidFill>
                <a:latin typeface="Calibri" panose="020F0502020204030204" pitchFamily="34" charset="0"/>
                <a:cs typeface="Calibri" panose="020F0502020204030204" pitchFamily="34" charset="0"/>
              </a:rPr>
              <a:t>http://sepwww.stanford.edu/data/media/public/sep/morgan/texturematch/paper_html/node3.html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24" y="1450386"/>
            <a:ext cx="6745421" cy="5212370"/>
          </a:xfrm>
          <a:prstGeom prst="rect">
            <a:avLst/>
          </a:prstGeom>
        </p:spPr>
      </p:pic>
      <p:sp>
        <p:nvSpPr>
          <p:cNvPr id="8" name="TextBox 7"/>
          <p:cNvSpPr txBox="1"/>
          <p:nvPr/>
        </p:nvSpPr>
        <p:spPr>
          <a:xfrm>
            <a:off x="8428738" y="3116438"/>
            <a:ext cx="294163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Last level = </a:t>
            </a:r>
            <a:r>
              <a:rPr lang="en-US" dirty="0" err="1">
                <a:latin typeface="Calibri" panose="020F0502020204030204" pitchFamily="34" charset="0"/>
                <a:cs typeface="Calibri" panose="020F0502020204030204" pitchFamily="34" charset="0"/>
              </a:rPr>
              <a:t>gaussian</a:t>
            </a:r>
            <a:r>
              <a:rPr lang="en-US" dirty="0">
                <a:latin typeface="Calibri" panose="020F0502020204030204" pitchFamily="34" charset="0"/>
                <a:cs typeface="Calibri" panose="020F0502020204030204" pitchFamily="34" charset="0"/>
              </a:rPr>
              <a:t> last level</a:t>
            </a:r>
          </a:p>
        </p:txBody>
      </p:sp>
      <p:cxnSp>
        <p:nvCxnSpPr>
          <p:cNvPr id="10" name="Straight Arrow Connector 9"/>
          <p:cNvCxnSpPr>
            <a:stCxn id="8" idx="1"/>
          </p:cNvCxnSpPr>
          <p:nvPr/>
        </p:nvCxnSpPr>
        <p:spPr>
          <a:xfrm flipH="1" flipV="1">
            <a:off x="7758114" y="2957514"/>
            <a:ext cx="670624" cy="343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3714750" y="5743575"/>
            <a:ext cx="659565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Laplacian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expand(</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i+1)</a:t>
            </a:r>
          </a:p>
        </p:txBody>
      </p:sp>
      <p:sp>
        <p:nvSpPr>
          <p:cNvPr id="9" name="Title 1"/>
          <p:cNvSpPr txBox="1">
            <a:spLocks/>
          </p:cNvSpPr>
          <p:nvPr/>
        </p:nvSpPr>
        <p:spPr>
          <a:xfrm>
            <a:off x="884104" y="441768"/>
            <a:ext cx="5136497"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smtClean="0"/>
              <a:t>Laplacian pyramid blending</a:t>
            </a:r>
            <a:endParaRPr lang="en-US" sz="3200" dirty="0"/>
          </a:p>
        </p:txBody>
      </p:sp>
    </p:spTree>
    <p:extLst>
      <p:ext uri="{BB962C8B-B14F-4D97-AF65-F5344CB8AC3E}">
        <p14:creationId xmlns:p14="http://schemas.microsoft.com/office/powerpoint/2010/main" val="1387863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2" name="TextBox 1"/>
          <p:cNvSpPr txBox="1"/>
          <p:nvPr/>
        </p:nvSpPr>
        <p:spPr>
          <a:xfrm>
            <a:off x="884104" y="1450386"/>
            <a:ext cx="9811276" cy="2308324"/>
          </a:xfrm>
          <a:prstGeom prst="rect">
            <a:avLst/>
          </a:prstGeom>
          <a:noFill/>
        </p:spPr>
        <p:txBody>
          <a:bodyPr wrap="none" rtlCol="0">
            <a:spAutoFit/>
          </a:bodyPr>
          <a:lstStyle/>
          <a:p>
            <a:r>
              <a:rPr lang="en-US" sz="2400" dirty="0">
                <a:cs typeface="Calibri" panose="020F0502020204030204" pitchFamily="34" charset="0"/>
              </a:rPr>
              <a:t>General approach :</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Laplacian pyramids LA and LB from images A and B</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a Gaussian pyramid GR from </a:t>
            </a:r>
            <a:r>
              <a:rPr lang="en-US" sz="2400" dirty="0" smtClean="0">
                <a:latin typeface="Calibri" panose="020F0502020204030204" pitchFamily="34" charset="0"/>
                <a:cs typeface="Calibri" panose="020F0502020204030204" pitchFamily="34" charset="0"/>
              </a:rPr>
              <a:t>mask image.</a:t>
            </a:r>
            <a:endParaRPr lang="en-US" sz="2400" dirty="0">
              <a:latin typeface="Calibri" panose="020F0502020204030204" pitchFamily="34" charset="0"/>
              <a:cs typeface="Calibri" panose="020F0502020204030204" pitchFamily="34" charset="0"/>
            </a:endParaRPr>
          </a:p>
          <a:p>
            <a:pPr marL="285750" indent="-285750">
              <a:buFont typeface="Wingdings" charset="2"/>
              <a:buChar char="§"/>
            </a:pPr>
            <a:r>
              <a:rPr lang="en-US" sz="2400" dirty="0">
                <a:latin typeface="Calibri" panose="020F0502020204030204" pitchFamily="34" charset="0"/>
                <a:cs typeface="Calibri" panose="020F0502020204030204" pitchFamily="34" charset="0"/>
              </a:rPr>
              <a:t>Form a combined pyramid LS from LA and LB using nodes of GR as weights:</a:t>
            </a:r>
          </a:p>
          <a:p>
            <a:pPr marL="742950" lvl="1" indent="-285750">
              <a:buFont typeface="Wingdings" charset="2"/>
              <a:buChar char="§"/>
            </a:pPr>
            <a:r>
              <a:rPr lang="en-US" sz="2400" dirty="0">
                <a:latin typeface="Calibri" panose="020F0502020204030204" pitchFamily="34" charset="0"/>
                <a:cs typeface="Calibri" panose="020F0502020204030204" pitchFamily="34" charset="0"/>
              </a:rPr>
              <a:t>LS(</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LA(</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(1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LB(</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a:t>
            </a:r>
          </a:p>
          <a:p>
            <a:pPr marL="285750" indent="-285750">
              <a:buFont typeface="Wingdings" charset="2"/>
              <a:buChar char="§"/>
            </a:pPr>
            <a:r>
              <a:rPr lang="en-US" sz="2400" dirty="0">
                <a:latin typeface="Calibri" panose="020F0502020204030204" pitchFamily="34" charset="0"/>
                <a:cs typeface="Calibri" panose="020F0502020204030204" pitchFamily="34" charset="0"/>
              </a:rPr>
              <a:t>Collapse the LS pyramid to get the final balanced image</a:t>
            </a:r>
          </a:p>
        </p:txBody>
      </p:sp>
    </p:spTree>
    <p:extLst>
      <p:ext uri="{BB962C8B-B14F-4D97-AF65-F5344CB8AC3E}">
        <p14:creationId xmlns:p14="http://schemas.microsoft.com/office/powerpoint/2010/main" val="1323082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smtClean="0"/>
              <a:t>Laplacian pyramid blending</a:t>
            </a:r>
            <a:endParaRPr lang="en-US" sz="3200" dirty="0"/>
          </a:p>
        </p:txBody>
      </p:sp>
      <p:sp>
        <p:nvSpPr>
          <p:cNvPr id="5" name="TextBox 4"/>
          <p:cNvSpPr txBox="1"/>
          <p:nvPr/>
        </p:nvSpPr>
        <p:spPr>
          <a:xfrm>
            <a:off x="3890883" y="3445754"/>
            <a:ext cx="492443" cy="646331"/>
          </a:xfrm>
          <a:prstGeom prst="rect">
            <a:avLst/>
          </a:prstGeom>
          <a:noFill/>
        </p:spPr>
        <p:txBody>
          <a:bodyPr wrap="none" rtlCol="0">
            <a:spAutoFit/>
          </a:bodyPr>
          <a:lstStyle/>
          <a:p>
            <a:r>
              <a:rPr lang="en-US" sz="3600" dirty="0" smtClean="0"/>
              <a:t>+</a:t>
            </a:r>
            <a:endParaRPr lang="en-US" sz="3600" dirty="0"/>
          </a:p>
        </p:txBody>
      </p:sp>
      <p:sp>
        <p:nvSpPr>
          <p:cNvPr id="7" name="TextBox 6"/>
          <p:cNvSpPr txBox="1"/>
          <p:nvPr/>
        </p:nvSpPr>
        <p:spPr>
          <a:xfrm>
            <a:off x="7850485" y="3445753"/>
            <a:ext cx="492443" cy="646331"/>
          </a:xfrm>
          <a:prstGeom prst="rect">
            <a:avLst/>
          </a:prstGeom>
          <a:noFill/>
        </p:spPr>
        <p:txBody>
          <a:bodyPr wrap="none" rtlCol="0">
            <a:spAutoFit/>
          </a:bodyPr>
          <a:lstStyle/>
          <a:p>
            <a:r>
              <a:rPr lang="en-US" sz="3600" dirty="0"/>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284" y="1825835"/>
            <a:ext cx="2746633" cy="3657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1825835"/>
            <a:ext cx="2750076" cy="36576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9496" y="1825835"/>
            <a:ext cx="2746633" cy="3657600"/>
          </a:xfrm>
          <a:prstGeom prst="rect">
            <a:avLst/>
          </a:prstGeom>
        </p:spPr>
      </p:pic>
    </p:spTree>
    <p:extLst>
      <p:ext uri="{BB962C8B-B14F-4D97-AF65-F5344CB8AC3E}">
        <p14:creationId xmlns:p14="http://schemas.microsoft.com/office/powerpoint/2010/main" val="4876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Poisson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50433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sp>
        <p:nvSpPr>
          <p:cNvPr id="3" name="TextBox 2"/>
          <p:cNvSpPr txBox="1"/>
          <p:nvPr/>
        </p:nvSpPr>
        <p:spPr>
          <a:xfrm>
            <a:off x="884104" y="4040659"/>
            <a:ext cx="5718681" cy="1754326"/>
          </a:xfrm>
          <a:prstGeom prst="rect">
            <a:avLst/>
          </a:prstGeom>
          <a:noFill/>
        </p:spPr>
        <p:txBody>
          <a:bodyPr wrap="none" rtlCol="0">
            <a:spAutoFit/>
          </a:bodyPr>
          <a:lstStyle/>
          <a:p>
            <a:pPr marL="285750" indent="-285750">
              <a:buFont typeface="Wingdings" charset="2"/>
              <a:buChar char="§"/>
            </a:pPr>
            <a:r>
              <a:rPr lang="en-US" dirty="0">
                <a:latin typeface="Calibri" panose="020F0502020204030204" pitchFamily="34" charset="0"/>
                <a:cs typeface="Calibri" panose="020F0502020204030204" pitchFamily="34" charset="0"/>
              </a:rPr>
              <a:t>v – Gradient of a region in an image</a:t>
            </a:r>
          </a:p>
          <a:p>
            <a:pPr marL="285750" indent="-285750">
              <a:buFont typeface="Wingdings" charset="2"/>
              <a:buChar char="§"/>
            </a:pPr>
            <a:r>
              <a:rPr lang="en-US" dirty="0">
                <a:latin typeface="Calibri" panose="020F0502020204030204" pitchFamily="34" charset="0"/>
                <a:cs typeface="Calibri" panose="020F0502020204030204" pitchFamily="34" charset="0"/>
              </a:rPr>
              <a:t>g – Selected region of source</a:t>
            </a:r>
          </a:p>
          <a:p>
            <a:pPr marL="285750" indent="-285750">
              <a:buFont typeface="Wingdings" charset="2"/>
              <a:buChar char="§"/>
            </a:pPr>
            <a:r>
              <a:rPr lang="en-US" dirty="0">
                <a:latin typeface="Calibri" panose="020F0502020204030204" pitchFamily="34" charset="0"/>
                <a:cs typeface="Calibri" panose="020F0502020204030204" pitchFamily="34" charset="0"/>
              </a:rPr>
              <a:t>f* – Known functions that exist in domain S</a:t>
            </a:r>
          </a:p>
          <a:p>
            <a:pPr marL="285750" indent="-285750">
              <a:buFont typeface="Wingdings" charset="2"/>
              <a:buChar char="§"/>
            </a:pPr>
            <a:r>
              <a:rPr lang="en-US" dirty="0">
                <a:latin typeface="Calibri" panose="020F0502020204030204" pitchFamily="34" charset="0"/>
                <a:cs typeface="Calibri" panose="020F0502020204030204" pitchFamily="34" charset="0"/>
              </a:rPr>
              <a:t>f – Unknown functions that exist in domain </a:t>
            </a:r>
            <a:r>
              <a:rPr lang="en-US" dirty="0" err="1">
                <a:latin typeface="Calibri" panose="020F0502020204030204" pitchFamily="34" charset="0"/>
                <a:cs typeface="Calibri" panose="020F0502020204030204" pitchFamily="34" charset="0"/>
              </a:rPr>
              <a:t>Ω</a:t>
            </a:r>
            <a:endParaRPr lang="en-US" dirty="0">
              <a:latin typeface="Calibri" panose="020F0502020204030204" pitchFamily="34" charset="0"/>
              <a:cs typeface="Calibri" panose="020F0502020204030204" pitchFamily="34" charset="0"/>
            </a:endParaRPr>
          </a:p>
          <a:p>
            <a:pPr marL="285750" indent="-285750">
              <a:buFont typeface="Wingdings" charset="2"/>
              <a:buChar char="§"/>
            </a:pP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Region g that is now placed on domain S</a:t>
            </a:r>
          </a:p>
          <a:p>
            <a:pPr marL="285750" indent="-285750">
              <a:buFont typeface="Wingdings" charset="2"/>
              <a:buChar char="§"/>
            </a:pP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Boundaries between the source and target regions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662" y="1450386"/>
            <a:ext cx="2965278" cy="16168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365" y="3294105"/>
            <a:ext cx="2235769" cy="2500880"/>
          </a:xfrm>
          <a:prstGeom prst="rect">
            <a:avLst/>
          </a:prstGeom>
        </p:spPr>
      </p:pic>
      <p:sp>
        <p:nvSpPr>
          <p:cNvPr id="7" name="矩形 6">
            <a:extLst>
              <a:ext uri="{FF2B5EF4-FFF2-40B4-BE49-F238E27FC236}">
                <a16:creationId xmlns:a16="http://schemas.microsoft.com/office/drawing/2014/main" xmlns="" id="{AE6C319E-F837-45EB-8A62-7987EFA940B7}"/>
              </a:ext>
            </a:extLst>
          </p:cNvPr>
          <p:cNvSpPr/>
          <p:nvPr/>
        </p:nvSpPr>
        <p:spPr>
          <a:xfrm>
            <a:off x="9967248" y="6559034"/>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pic>
        <p:nvPicPr>
          <p:cNvPr id="8" name="图片 7">
            <a:extLst>
              <a:ext uri="{FF2B5EF4-FFF2-40B4-BE49-F238E27FC236}">
                <a16:creationId xmlns:a16="http://schemas.microsoft.com/office/drawing/2014/main" xmlns="" id="{95DC24D4-2BA0-44F5-980E-D5E8C40B5011}"/>
              </a:ext>
            </a:extLst>
          </p:cNvPr>
          <p:cNvPicPr>
            <a:picLocks noChangeAspect="1"/>
          </p:cNvPicPr>
          <p:nvPr/>
        </p:nvPicPr>
        <p:blipFill>
          <a:blip r:embed="rId5"/>
          <a:stretch>
            <a:fillRect/>
          </a:stretch>
        </p:blipFill>
        <p:spPr>
          <a:xfrm>
            <a:off x="1108920" y="1619524"/>
            <a:ext cx="5610225" cy="1920618"/>
          </a:xfrm>
          <a:prstGeom prst="rect">
            <a:avLst/>
          </a:prstGeom>
        </p:spPr>
      </p:pic>
    </p:spTree>
    <p:extLst>
      <p:ext uri="{BB962C8B-B14F-4D97-AF65-F5344CB8AC3E}">
        <p14:creationId xmlns:p14="http://schemas.microsoft.com/office/powerpoint/2010/main" val="759217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mc:AlternateContent xmlns:mc="http://schemas.openxmlformats.org/markup-compatibility/2006" xmlns:a14="http://schemas.microsoft.com/office/drawing/2010/main">
        <mc:Choice Requires="a14">
          <p:sp>
            <p:nvSpPr>
              <p:cNvPr id="3" name="TextBox 2"/>
              <p:cNvSpPr txBox="1"/>
              <p:nvPr/>
            </p:nvSpPr>
            <p:spPr>
              <a:xfrm>
                <a:off x="2485091" y="5091538"/>
                <a:ext cx="35670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cs typeface="Calibri" panose="020F0502020204030204" pitchFamily="34" charset="0"/>
                        </a:rPr>
                        <m:t>𝐴</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485091" y="5091538"/>
                <a:ext cx="356701" cy="492443"/>
              </a:xfrm>
              <a:prstGeom prst="rect">
                <a:avLst/>
              </a:prstGeom>
              <a:blipFill>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884104" y="2643798"/>
            <a:ext cx="3665650" cy="868049"/>
          </a:xfrm>
          <a:prstGeom prst="rect">
            <a:avLst/>
          </a:prstGeom>
        </p:spPr>
      </p:pic>
      <p:pic>
        <p:nvPicPr>
          <p:cNvPr id="8" name="Picture 7"/>
          <p:cNvPicPr>
            <a:picLocks noChangeAspect="1"/>
          </p:cNvPicPr>
          <p:nvPr/>
        </p:nvPicPr>
        <p:blipFill>
          <a:blip r:embed="rId5"/>
          <a:stretch>
            <a:fillRect/>
          </a:stretch>
        </p:blipFill>
        <p:spPr>
          <a:xfrm>
            <a:off x="2513316" y="3668158"/>
            <a:ext cx="4358747" cy="742424"/>
          </a:xfrm>
          <a:prstGeom prst="rect">
            <a:avLst/>
          </a:prstGeom>
        </p:spPr>
      </p:pic>
      <p:pic>
        <p:nvPicPr>
          <p:cNvPr id="9" name="Picture 8"/>
          <p:cNvPicPr>
            <a:picLocks noChangeAspect="1"/>
          </p:cNvPicPr>
          <p:nvPr/>
        </p:nvPicPr>
        <p:blipFill>
          <a:blip r:embed="rId6"/>
          <a:stretch>
            <a:fillRect/>
          </a:stretch>
        </p:blipFill>
        <p:spPr>
          <a:xfrm>
            <a:off x="5502018" y="2725001"/>
            <a:ext cx="1117268" cy="603929"/>
          </a:xfrm>
          <a:prstGeom prst="rect">
            <a:avLst/>
          </a:prstGeom>
        </p:spPr>
      </p:pic>
      <p:pic>
        <p:nvPicPr>
          <p:cNvPr id="10" name="Picture 9"/>
          <p:cNvPicPr>
            <a:picLocks noChangeAspect="1"/>
          </p:cNvPicPr>
          <p:nvPr/>
        </p:nvPicPr>
        <p:blipFill>
          <a:blip r:embed="rId7"/>
          <a:stretch>
            <a:fillRect/>
          </a:stretch>
        </p:blipFill>
        <p:spPr>
          <a:xfrm>
            <a:off x="7743160" y="2796603"/>
            <a:ext cx="1094217" cy="460723"/>
          </a:xfrm>
          <a:prstGeom prst="rect">
            <a:avLst/>
          </a:prstGeom>
        </p:spPr>
      </p:pic>
      <p:sp>
        <p:nvSpPr>
          <p:cNvPr id="11" name="TextBox 10"/>
          <p:cNvSpPr txBox="1"/>
          <p:nvPr/>
        </p:nvSpPr>
        <p:spPr>
          <a:xfrm>
            <a:off x="4545355" y="2797771"/>
            <a:ext cx="9541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with </a:t>
            </a:r>
          </a:p>
        </p:txBody>
      </p:sp>
      <p:sp>
        <p:nvSpPr>
          <p:cNvPr id="12" name="TextBox 11"/>
          <p:cNvSpPr txBox="1"/>
          <p:nvPr/>
        </p:nvSpPr>
        <p:spPr>
          <a:xfrm>
            <a:off x="6658516" y="2806047"/>
            <a:ext cx="10454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for all</a:t>
            </a:r>
          </a:p>
        </p:txBody>
      </p:sp>
      <p:sp>
        <p:nvSpPr>
          <p:cNvPr id="13" name="TextBox 12"/>
          <p:cNvSpPr txBox="1"/>
          <p:nvPr/>
        </p:nvSpPr>
        <p:spPr>
          <a:xfrm>
            <a:off x="884104" y="3668158"/>
            <a:ext cx="136768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Solution: </a:t>
            </a:r>
          </a:p>
        </p:txBody>
      </p:sp>
      <mc:AlternateContent xmlns:mc="http://schemas.openxmlformats.org/markup-compatibility/2006" xmlns:a14="http://schemas.microsoft.com/office/drawing/2010/main">
        <mc:Choice Requires="a14">
          <p:sp>
            <p:nvSpPr>
              <p:cNvPr id="18" name="TextBox 17"/>
              <p:cNvSpPr txBox="1"/>
              <p:nvPr/>
            </p:nvSpPr>
            <p:spPr>
              <a:xfrm>
                <a:off x="5739156" y="5096725"/>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739156" y="5096725"/>
                <a:ext cx="332848"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198399" y="5091537"/>
                <a:ext cx="3013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198399" y="5091537"/>
                <a:ext cx="301365"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913315" y="5053578"/>
                <a:ext cx="3406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oMath>
                  </m:oMathPara>
                </a14:m>
                <a:endParaRPr lang="en-US" sz="3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913315" y="5053578"/>
                <a:ext cx="340670"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42109" y="5091537"/>
                <a:ext cx="4087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4742109" y="5091537"/>
                <a:ext cx="408766" cy="492443"/>
              </a:xfrm>
              <a:prstGeom prst="rect">
                <a:avLst/>
              </a:prstGeom>
              <a:blipFill>
                <a:blip r:embed="rId11"/>
                <a:stretch>
                  <a:fillRect/>
                </a:stretch>
              </a:blipFill>
            </p:spPr>
            <p:txBody>
              <a:bodyPr/>
              <a:lstStyle/>
              <a:p>
                <a:r>
                  <a:rPr lang="en-US">
                    <a:noFill/>
                  </a:rPr>
                  <a:t> </a:t>
                </a:r>
              </a:p>
            </p:txBody>
          </p:sp>
        </mc:Fallback>
      </mc:AlternateContent>
      <p:sp>
        <p:nvSpPr>
          <p:cNvPr id="2" name="文本框 1">
            <a:extLst>
              <a:ext uri="{FF2B5EF4-FFF2-40B4-BE49-F238E27FC236}">
                <a16:creationId xmlns:a16="http://schemas.microsoft.com/office/drawing/2014/main" xmlns="" id="{6D093A2C-9B2E-4EFD-A90A-4DF78D315284}"/>
              </a:ext>
            </a:extLst>
          </p:cNvPr>
          <p:cNvSpPr txBox="1"/>
          <p:nvPr/>
        </p:nvSpPr>
        <p:spPr>
          <a:xfrm>
            <a:off x="5199553" y="5662513"/>
            <a:ext cx="1412053" cy="646331"/>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Source gradient</a:t>
            </a:r>
          </a:p>
          <a:p>
            <a:pPr algn="ctr"/>
            <a:r>
              <a:rPr lang="en-US" sz="1200" dirty="0">
                <a:latin typeface="Calibri" panose="020F0502020204030204" pitchFamily="34" charset="0"/>
                <a:cs typeface="Calibri" panose="020F0502020204030204" pitchFamily="34" charset="0"/>
              </a:rPr>
              <a:t>with</a:t>
            </a:r>
          </a:p>
          <a:p>
            <a:pPr algn="ctr"/>
            <a:r>
              <a:rPr lang="en-US" sz="1200" dirty="0">
                <a:latin typeface="Calibri" panose="020F0502020204030204" pitchFamily="34" charset="0"/>
                <a:cs typeface="Calibri" panose="020F0502020204030204" pitchFamily="34" charset="0"/>
              </a:rPr>
              <a:t>Boundary condition</a:t>
            </a:r>
          </a:p>
        </p:txBody>
      </p:sp>
      <p:sp>
        <p:nvSpPr>
          <p:cNvPr id="22" name="文本框 21">
            <a:extLst>
              <a:ext uri="{FF2B5EF4-FFF2-40B4-BE49-F238E27FC236}">
                <a16:creationId xmlns:a16="http://schemas.microsoft.com/office/drawing/2014/main" xmlns="" id="{ACFE4D47-D0D8-43B8-AFE1-C97E6113E781}"/>
              </a:ext>
            </a:extLst>
          </p:cNvPr>
          <p:cNvSpPr txBox="1"/>
          <p:nvPr/>
        </p:nvSpPr>
        <p:spPr>
          <a:xfrm>
            <a:off x="3731500" y="5754845"/>
            <a:ext cx="697627"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Blended</a:t>
            </a:r>
          </a:p>
          <a:p>
            <a:pPr algn="ctr"/>
            <a:r>
              <a:rPr lang="en-US" sz="1200" dirty="0">
                <a:latin typeface="Calibri" panose="020F0502020204030204" pitchFamily="34" charset="0"/>
                <a:cs typeface="Calibri" panose="020F0502020204030204" pitchFamily="34" charset="0"/>
              </a:rPr>
              <a:t>source</a:t>
            </a:r>
          </a:p>
        </p:txBody>
      </p:sp>
      <p:sp>
        <p:nvSpPr>
          <p:cNvPr id="23" name="文本框 22">
            <a:extLst>
              <a:ext uri="{FF2B5EF4-FFF2-40B4-BE49-F238E27FC236}">
                <a16:creationId xmlns:a16="http://schemas.microsoft.com/office/drawing/2014/main" xmlns="" id="{489D88A2-8E1D-4708-B10F-A2F354AE03DC}"/>
              </a:ext>
            </a:extLst>
          </p:cNvPr>
          <p:cNvSpPr txBox="1"/>
          <p:nvPr/>
        </p:nvSpPr>
        <p:spPr>
          <a:xfrm>
            <a:off x="2333380" y="5754845"/>
            <a:ext cx="730072"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Gradient</a:t>
            </a:r>
          </a:p>
          <a:p>
            <a:pPr algn="ctr"/>
            <a:r>
              <a:rPr lang="en-US" sz="1200" dirty="0">
                <a:latin typeface="Calibri" panose="020F0502020204030204" pitchFamily="34" charset="0"/>
                <a:cs typeface="Calibri" panose="020F0502020204030204" pitchFamily="34" charset="0"/>
              </a:rPr>
              <a:t>operator</a:t>
            </a:r>
          </a:p>
        </p:txBody>
      </p:sp>
      <p:sp>
        <p:nvSpPr>
          <p:cNvPr id="24" name="右大括号 23">
            <a:extLst>
              <a:ext uri="{FF2B5EF4-FFF2-40B4-BE49-F238E27FC236}">
                <a16:creationId xmlns:a16="http://schemas.microsoft.com/office/drawing/2014/main" xmlns="" id="{15EE48F1-2E3E-4633-BE04-1252B5F104DF}"/>
              </a:ext>
            </a:extLst>
          </p:cNvPr>
          <p:cNvSpPr/>
          <p:nvPr/>
        </p:nvSpPr>
        <p:spPr>
          <a:xfrm rot="5400000">
            <a:off x="3358865" y="3756567"/>
            <a:ext cx="299757" cy="18407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右大括号 24">
            <a:extLst>
              <a:ext uri="{FF2B5EF4-FFF2-40B4-BE49-F238E27FC236}">
                <a16:creationId xmlns:a16="http://schemas.microsoft.com/office/drawing/2014/main" xmlns="" id="{D0625252-D544-412B-857F-D731463E30CA}"/>
              </a:ext>
            </a:extLst>
          </p:cNvPr>
          <p:cNvSpPr/>
          <p:nvPr/>
        </p:nvSpPr>
        <p:spPr>
          <a:xfrm rot="5400000">
            <a:off x="5763065" y="3795302"/>
            <a:ext cx="299757" cy="17632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6" name="图片 7">
            <a:extLst>
              <a:ext uri="{FF2B5EF4-FFF2-40B4-BE49-F238E27FC236}">
                <a16:creationId xmlns:a16="http://schemas.microsoft.com/office/drawing/2014/main" xmlns="" id="{95DC24D4-2BA0-44F5-980E-D5E8C40B5011}"/>
              </a:ext>
            </a:extLst>
          </p:cNvPr>
          <p:cNvPicPr>
            <a:picLocks noChangeAspect="1"/>
          </p:cNvPicPr>
          <p:nvPr/>
        </p:nvPicPr>
        <p:blipFill>
          <a:blip r:embed="rId12"/>
          <a:stretch>
            <a:fillRect/>
          </a:stretch>
        </p:blipFill>
        <p:spPr>
          <a:xfrm>
            <a:off x="5963075" y="788481"/>
            <a:ext cx="5610225" cy="1920618"/>
          </a:xfrm>
          <a:prstGeom prst="rect">
            <a:avLst/>
          </a:prstGeom>
        </p:spPr>
      </p:pic>
    </p:spTree>
    <p:extLst>
      <p:ext uri="{BB962C8B-B14F-4D97-AF65-F5344CB8AC3E}">
        <p14:creationId xmlns:p14="http://schemas.microsoft.com/office/powerpoint/2010/main" val="6868818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1395</TotalTime>
  <Words>1004</Words>
  <Application>Microsoft Macintosh PowerPoint</Application>
  <PresentationFormat>Widescreen</PresentationFormat>
  <Paragraphs>238</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Cambria Math</vt:lpstr>
      <vt:lpstr>Rockwell</vt:lpstr>
      <vt:lpstr>Rockwell Condensed</vt:lpstr>
      <vt:lpstr>Rockwell Extra Bold</vt:lpstr>
      <vt:lpstr>Wingdings</vt:lpstr>
      <vt:lpstr>Wood Type</vt:lpstr>
      <vt:lpstr>Image blending</vt:lpstr>
      <vt:lpstr>PowerPoint Presentation</vt:lpstr>
      <vt:lpstr>Laplacian pyramid blending</vt:lpstr>
      <vt:lpstr>http://sepwww.stanford.edu/data/media/public/sep/morgan/texturematch/paper_html/node3.html</vt:lpstr>
      <vt:lpstr>Laplacian pyramid blending</vt:lpstr>
      <vt:lpstr>Laplacian pyramid blending</vt:lpstr>
      <vt:lpstr>Poisson blending</vt:lpstr>
      <vt:lpstr>Poisson blending</vt:lpstr>
      <vt:lpstr>Poisson blending</vt:lpstr>
      <vt:lpstr>Poisson blending</vt:lpstr>
      <vt:lpstr>Poisson blending</vt:lpstr>
      <vt:lpstr>Poisson blending : take logarithm</vt:lpstr>
      <vt:lpstr>Poisson blending : mixing gradients</vt:lpstr>
      <vt:lpstr>Poisson blending : texture flattening</vt:lpstr>
      <vt:lpstr>Poisson blending : local illumination change</vt:lpstr>
      <vt:lpstr>Poisson blending : local color change</vt:lpstr>
      <vt:lpstr>Poisson blending : seamless tiling</vt:lpstr>
      <vt:lpstr>reference</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blending</dc:title>
  <dc:creator>Xinbei Fu</dc:creator>
  <cp:lastModifiedBy>Xinbei Fu</cp:lastModifiedBy>
  <cp:revision>73</cp:revision>
  <dcterms:created xsi:type="dcterms:W3CDTF">2018-03-09T14:59:07Z</dcterms:created>
  <dcterms:modified xsi:type="dcterms:W3CDTF">2018-03-10T15:12:20Z</dcterms:modified>
</cp:coreProperties>
</file>